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71" r:id="rId14"/>
    <p:sldId id="260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7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4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2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7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2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6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7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9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0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8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ACC99-6107-4B40-844C-78D8BB462E36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F9909-66F4-4E40-BF92-F8E8CB70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0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38437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Horizontal evaluation:</a:t>
            </a:r>
            <a:br>
              <a:rPr lang="en-US" dirty="0" smtClean="0"/>
            </a:br>
            <a:r>
              <a:rPr lang="en-US" dirty="0" smtClean="0"/>
              <a:t>Nuclear Magnetic Dipole and Electric </a:t>
            </a:r>
            <a:r>
              <a:rPr lang="en-US" dirty="0" err="1" smtClean="0"/>
              <a:t>Quadrupole</a:t>
            </a:r>
            <a:r>
              <a:rPr lang="en-US" dirty="0" smtClean="0"/>
              <a:t> Moments</a:t>
            </a:r>
            <a:br>
              <a:rPr lang="en-US" dirty="0" smtClean="0"/>
            </a:br>
            <a:r>
              <a:rPr lang="en-US" dirty="0" smtClean="0"/>
              <a:t>Recent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Nick Stone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Kuwait February 2013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Oddball </a:t>
            </a:r>
            <a:r>
              <a:rPr lang="en-US" b="1" dirty="0" smtClean="0"/>
              <a:t>result</a:t>
            </a:r>
            <a:r>
              <a:rPr lang="en-US" b="1" dirty="0"/>
              <a:t>	8+ isomer 72As D. </a:t>
            </a:r>
            <a:r>
              <a:rPr lang="en-US" b="1" dirty="0" err="1"/>
              <a:t>Pantelica</a:t>
            </a:r>
            <a:r>
              <a:rPr lang="en-US" b="1" dirty="0"/>
              <a:t> et al PR C82 044313 (2010)       2010Pa29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Integral PAD experiment on As implanted into iron. Rotation of angular distribution observed and as a result, a moment of  </a:t>
            </a:r>
            <a:r>
              <a:rPr lang="en-US" dirty="0"/>
              <a:t>-</a:t>
            </a:r>
            <a:r>
              <a:rPr lang="en-US" dirty="0" smtClean="0"/>
              <a:t>4.3(3) nm suggested for the 8+ 982 </a:t>
            </a:r>
            <a:r>
              <a:rPr lang="en-US" dirty="0" err="1" smtClean="0"/>
              <a:t>keV</a:t>
            </a:r>
            <a:r>
              <a:rPr lang="en-US" dirty="0" smtClean="0"/>
              <a:t> state in 72As.</a:t>
            </a:r>
          </a:p>
          <a:p>
            <a:endParaRPr lang="en-US" dirty="0"/>
          </a:p>
          <a:p>
            <a:r>
              <a:rPr lang="en-US" dirty="0" smtClean="0"/>
              <a:t>Suggested </a:t>
            </a:r>
            <a:r>
              <a:rPr lang="en-US" dirty="0"/>
              <a:t>configuration is p and n both  g9/2 but gives  large +</a:t>
            </a:r>
            <a:r>
              <a:rPr lang="en-US" dirty="0" err="1"/>
              <a:t>ve</a:t>
            </a:r>
            <a:r>
              <a:rPr lang="en-US" dirty="0"/>
              <a:t> g 0.46 using empirical local g9/2 g’s.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problem is that NO </a:t>
            </a:r>
            <a:r>
              <a:rPr lang="en-US" dirty="0"/>
              <a:t>SUCH LARGE </a:t>
            </a:r>
            <a:r>
              <a:rPr lang="en-US" dirty="0" smtClean="0"/>
              <a:t>negative  nuclear magnetic dipole moment </a:t>
            </a:r>
            <a:r>
              <a:rPr lang="en-US" dirty="0"/>
              <a:t>has even been found </a:t>
            </a:r>
            <a:r>
              <a:rPr lang="en-US" dirty="0" smtClean="0"/>
              <a:t>and the simple reason for that is that no such </a:t>
            </a:r>
            <a:r>
              <a:rPr lang="en-US" dirty="0"/>
              <a:t>l</a:t>
            </a:r>
            <a:r>
              <a:rPr lang="en-US" dirty="0" smtClean="0"/>
              <a:t>arge negative value can </a:t>
            </a:r>
            <a:r>
              <a:rPr lang="en-US" dirty="0"/>
              <a:t>be constructed from ANY </a:t>
            </a:r>
            <a:r>
              <a:rPr lang="en-US" dirty="0" smtClean="0"/>
              <a:t>proton </a:t>
            </a:r>
            <a:r>
              <a:rPr lang="en-US" dirty="0"/>
              <a:t>and ANY </a:t>
            </a:r>
            <a:r>
              <a:rPr lang="en-US" dirty="0" smtClean="0"/>
              <a:t>neutron configuration. </a:t>
            </a:r>
            <a:endParaRPr lang="en-US" dirty="0"/>
          </a:p>
          <a:p>
            <a:endParaRPr lang="en-US" b="1" dirty="0"/>
          </a:p>
          <a:p>
            <a:r>
              <a:rPr lang="en-US" dirty="0" smtClean="0"/>
              <a:t>Likely explanation is error in formula for precession frequency, which is quoted as</a:t>
            </a:r>
          </a:p>
          <a:p>
            <a:endParaRPr lang="en-US" dirty="0"/>
          </a:p>
          <a:p>
            <a:pPr marL="285750" indent="-285750">
              <a:buFont typeface="Symbol"/>
              <a:buChar char="w"/>
            </a:pPr>
            <a:r>
              <a:rPr lang="en-US" dirty="0" smtClean="0">
                <a:latin typeface="Symbol" pitchFamily="18" charset="2"/>
              </a:rPr>
              <a:t>=  - 2p</a:t>
            </a:r>
            <a:r>
              <a:rPr lang="en-US" dirty="0" smtClean="0"/>
              <a:t>g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>
                <a:latin typeface="Symbol" pitchFamily="18" charset="2"/>
              </a:rPr>
              <a:t>N</a:t>
            </a:r>
            <a:r>
              <a:rPr lang="en-US" dirty="0" smtClean="0">
                <a:latin typeface="Symbol" pitchFamily="18" charset="2"/>
              </a:rPr>
              <a:t>B/</a:t>
            </a:r>
            <a:r>
              <a:rPr lang="en-US" dirty="0" smtClean="0"/>
              <a:t>h</a:t>
            </a:r>
            <a:r>
              <a:rPr lang="en-US" dirty="0" smtClean="0">
                <a:latin typeface="Symbol" pitchFamily="18" charset="2"/>
              </a:rPr>
              <a:t>.	</a:t>
            </a:r>
            <a:r>
              <a:rPr lang="en-US" dirty="0" smtClean="0"/>
              <a:t>This to be found in some early papers by well known authors 			including Steffen and </a:t>
            </a:r>
            <a:r>
              <a:rPr lang="en-US" dirty="0" err="1" smtClean="0"/>
              <a:t>Fraunfelder</a:t>
            </a:r>
            <a:r>
              <a:rPr lang="en-US" dirty="0" smtClean="0"/>
              <a:t>, but is not correct.</a:t>
            </a:r>
          </a:p>
          <a:p>
            <a:pPr marL="285750" indent="-285750">
              <a:buFont typeface="Symbol"/>
              <a:buChar char="w"/>
            </a:pPr>
            <a:endParaRPr lang="en-US" dirty="0"/>
          </a:p>
          <a:p>
            <a:r>
              <a:rPr lang="en-US" dirty="0" smtClean="0"/>
              <a:t>If positive sign is taken, moment is  acceptably close to +3.8 nm predictable using empirical g9/2 proton and neutron g-factors.</a:t>
            </a:r>
          </a:p>
          <a:p>
            <a:pPr marL="285750" indent="-285750">
              <a:buFont typeface="Symbol"/>
              <a:buChar char="w"/>
            </a:pPr>
            <a:endParaRPr lang="en-US" dirty="0"/>
          </a:p>
          <a:p>
            <a:r>
              <a:rPr lang="en-US" dirty="0" smtClean="0"/>
              <a:t>In correspondence with the authors!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New Table of Recommended Values of Electric </a:t>
            </a:r>
            <a:r>
              <a:rPr lang="en-US" b="1" dirty="0" err="1" smtClean="0"/>
              <a:t>Quadrupole</a:t>
            </a:r>
            <a:r>
              <a:rPr lang="en-US" b="1" dirty="0" smtClean="0"/>
              <a:t> Moments  </a:t>
            </a:r>
          </a:p>
          <a:p>
            <a:endParaRPr lang="en-US" dirty="0"/>
          </a:p>
          <a:p>
            <a:r>
              <a:rPr lang="en-US" dirty="0" smtClean="0"/>
              <a:t>As outlined in 2011 the time is ripe to take advantage of advances in computational ability to make high precision calculations in multi-electron systems, atoms, ions and compounds, yielding reliable values of electric field gradients acting at nuclei</a:t>
            </a:r>
          </a:p>
          <a:p>
            <a:endParaRPr lang="en-US" dirty="0" smtClean="0"/>
          </a:p>
          <a:p>
            <a:r>
              <a:rPr lang="en-US" dirty="0" smtClean="0"/>
              <a:t>Since nuclear Q’s are always measured combined with a field gradient, such input is necessary for extraction of all Q values and over the years for any element it is both likely and true that a range of </a:t>
            </a:r>
            <a:r>
              <a:rPr lang="en-US" dirty="0" err="1" smtClean="0"/>
              <a:t>efg</a:t>
            </a:r>
            <a:r>
              <a:rPr lang="en-US" dirty="0" smtClean="0"/>
              <a:t> values have been used.</a:t>
            </a:r>
          </a:p>
          <a:p>
            <a:endParaRPr lang="en-US" dirty="0"/>
          </a:p>
          <a:p>
            <a:r>
              <a:rPr lang="en-US" dirty="0" smtClean="0"/>
              <a:t>Pekka Pyykko is an acknowledged expert in such </a:t>
            </a:r>
            <a:r>
              <a:rPr lang="en-US" dirty="0" err="1" smtClean="0"/>
              <a:t>efg</a:t>
            </a:r>
            <a:r>
              <a:rPr lang="en-US" dirty="0" smtClean="0"/>
              <a:t> calculations and he has issued a set of recommended </a:t>
            </a:r>
            <a:r>
              <a:rPr lang="en-US" dirty="0" err="1" smtClean="0"/>
              <a:t>efg</a:t>
            </a:r>
            <a:r>
              <a:rPr lang="en-US" dirty="0" smtClean="0"/>
              <a:t> values for the majority of elements. </a:t>
            </a:r>
          </a:p>
          <a:p>
            <a:endParaRPr lang="en-US" dirty="0"/>
          </a:p>
          <a:p>
            <a:r>
              <a:rPr lang="en-US" dirty="0" smtClean="0"/>
              <a:t>In 2011 the new Table of Q values was started, reviewing all Q </a:t>
            </a:r>
            <a:r>
              <a:rPr lang="en-US" dirty="0" err="1" smtClean="0"/>
              <a:t>measurments</a:t>
            </a:r>
            <a:r>
              <a:rPr lang="en-US" dirty="0" smtClean="0"/>
              <a:t> and correcting the results using the adopted Pyykko recommended </a:t>
            </a:r>
            <a:r>
              <a:rPr lang="en-US" dirty="0" err="1" smtClean="0"/>
              <a:t>efg’s</a:t>
            </a:r>
            <a:r>
              <a:rPr lang="en-US" dirty="0" smtClean="0"/>
              <a:t> and ratios derived from them. The Table progressed as far as </a:t>
            </a:r>
            <a:r>
              <a:rPr lang="en-US" dirty="0" err="1" smtClean="0"/>
              <a:t>Sb</a:t>
            </a:r>
            <a:r>
              <a:rPr lang="en-US" dirty="0" smtClean="0"/>
              <a:t> in 2011-12 and will be completed for publication in 2013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Whilst many </a:t>
            </a:r>
            <a:r>
              <a:rPr lang="en-US" dirty="0" err="1" smtClean="0"/>
              <a:t>quadrupole</a:t>
            </a:r>
            <a:r>
              <a:rPr lang="en-US" dirty="0" smtClean="0"/>
              <a:t> moments are not changed, since the adopted </a:t>
            </a:r>
            <a:r>
              <a:rPr lang="en-US" dirty="0" err="1" smtClean="0"/>
              <a:t>efg’s</a:t>
            </a:r>
            <a:r>
              <a:rPr lang="en-US" dirty="0" smtClean="0"/>
              <a:t> were used previously, many have been adjusted in light of new adopted </a:t>
            </a:r>
            <a:r>
              <a:rPr lang="en-US" dirty="0" err="1" smtClean="0"/>
              <a:t>efg</a:t>
            </a:r>
            <a:r>
              <a:rPr lang="en-US" dirty="0" smtClean="0"/>
              <a:t> best values</a:t>
            </a:r>
          </a:p>
          <a:p>
            <a:endParaRPr lang="en-US" dirty="0"/>
          </a:p>
          <a:p>
            <a:r>
              <a:rPr lang="en-US" dirty="0" smtClean="0"/>
              <a:t>The most notable changes to standard results are listed below</a:t>
            </a:r>
          </a:p>
          <a:p>
            <a:endParaRPr lang="en-US" dirty="0" smtClean="0"/>
          </a:p>
          <a:p>
            <a:r>
              <a:rPr lang="en-US" dirty="0" smtClean="0"/>
              <a:t>Element	change%	        error(factor)             ref isotope</a:t>
            </a:r>
          </a:p>
          <a:p>
            <a:endParaRPr lang="en-US" dirty="0"/>
          </a:p>
          <a:p>
            <a:r>
              <a:rPr lang="en-US" dirty="0"/>
              <a:t>N	+2.2		0.33		</a:t>
            </a:r>
            <a:r>
              <a:rPr lang="en-US" dirty="0" smtClean="0"/>
              <a:t>14N</a:t>
            </a:r>
          </a:p>
          <a:p>
            <a:r>
              <a:rPr lang="en-US" dirty="0"/>
              <a:t>F	-22		0.25		</a:t>
            </a:r>
            <a:r>
              <a:rPr lang="en-US" dirty="0" smtClean="0"/>
              <a:t>19F</a:t>
            </a:r>
          </a:p>
          <a:p>
            <a:r>
              <a:rPr lang="en-US" dirty="0" err="1"/>
              <a:t>Ca</a:t>
            </a:r>
            <a:r>
              <a:rPr lang="en-US" dirty="0"/>
              <a:t>	-26.1		1.22		</a:t>
            </a:r>
            <a:r>
              <a:rPr lang="en-US" dirty="0" smtClean="0"/>
              <a:t>41,41Ca</a:t>
            </a:r>
          </a:p>
          <a:p>
            <a:r>
              <a:rPr lang="en-US" dirty="0" err="1"/>
              <a:t>Ge</a:t>
            </a:r>
            <a:r>
              <a:rPr lang="en-US" dirty="0"/>
              <a:t>	+15.3		0.03		</a:t>
            </a:r>
            <a:r>
              <a:rPr lang="en-US" dirty="0" smtClean="0"/>
              <a:t>73Ge</a:t>
            </a:r>
          </a:p>
          <a:p>
            <a:r>
              <a:rPr lang="en-US" dirty="0"/>
              <a:t>Se	-30.9		0.14		77Se 250 </a:t>
            </a:r>
            <a:r>
              <a:rPr lang="en-US" dirty="0" err="1" smtClean="0"/>
              <a:t>keV</a:t>
            </a:r>
            <a:endParaRPr lang="en-US" dirty="0" smtClean="0"/>
          </a:p>
          <a:p>
            <a:r>
              <a:rPr lang="en-US" dirty="0" err="1"/>
              <a:t>Sr</a:t>
            </a:r>
            <a:r>
              <a:rPr lang="en-US" dirty="0"/>
              <a:t>	-7.6		0.1		87Sr</a:t>
            </a:r>
          </a:p>
          <a:p>
            <a:r>
              <a:rPr lang="en-US" dirty="0"/>
              <a:t>In	-5.1		0.4		113,115In</a:t>
            </a:r>
          </a:p>
          <a:p>
            <a:r>
              <a:rPr lang="en-US" dirty="0" err="1" smtClean="0"/>
              <a:t>Sn</a:t>
            </a:r>
            <a:r>
              <a:rPr lang="en-US" dirty="0"/>
              <a:t>	+25.7		0.7		119Sn 24 </a:t>
            </a:r>
            <a:r>
              <a:rPr lang="en-US" dirty="0" err="1" smtClean="0"/>
              <a:t>keV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References </a:t>
            </a:r>
            <a:r>
              <a:rPr lang="en-US" dirty="0" smtClean="0"/>
              <a:t>Pyykko  	Z</a:t>
            </a:r>
            <a:r>
              <a:rPr lang="en-US" dirty="0"/>
              <a:t>. </a:t>
            </a:r>
            <a:r>
              <a:rPr lang="en-US" dirty="0" err="1"/>
              <a:t>Naturforsch</a:t>
            </a:r>
            <a:r>
              <a:rPr lang="en-US" dirty="0"/>
              <a:t>. 47a 189 (1992),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/>
              <a:t>Phys</a:t>
            </a:r>
            <a:r>
              <a:rPr lang="en-US" dirty="0"/>
              <a:t> 99 1617 (2001),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/>
              <a:t>Phys</a:t>
            </a:r>
            <a:r>
              <a:rPr lang="en-US" dirty="0"/>
              <a:t> 106 1965 (2008) and </a:t>
            </a:r>
            <a:r>
              <a:rPr lang="en-US" dirty="0" smtClean="0"/>
              <a:t>private communication 2011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555750"/>
          <a:ext cx="8229602" cy="3746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3596"/>
                <a:gridCol w="535078"/>
                <a:gridCol w="535078"/>
                <a:gridCol w="660486"/>
                <a:gridCol w="535078"/>
                <a:gridCol w="1128679"/>
                <a:gridCol w="978188"/>
                <a:gridCol w="992122"/>
                <a:gridCol w="535078"/>
                <a:gridCol w="1226219"/>
              </a:tblGrid>
              <a:tr h="20072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Rhodium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Calculation of the quadrupole coupling constants in Rh intermettalic compounds </a:t>
                      </a:r>
                      <a:endParaRPr lang="en-GB" sz="9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Reference isotope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45 Rh 100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214 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(2)+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0.153 (18)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PAC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2008Py02/1996Bl15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45 Rh 103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6.7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3/2-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-0.3(2)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CERP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1976Ge19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73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5/2-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-0.4(2)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CERP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1976Ge19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20072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Palladium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Muonic atom X-ray hyperfine structure</a:t>
                      </a:r>
                      <a:endParaRPr lang="en-GB" sz="9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46 Pd 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11.3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2+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-0.20(15)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CERP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1977Fa11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46 Pd 104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9.7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2+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-0.46(11)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CERP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1977Fa11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Reference isotope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46 Pd 105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stable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5/2+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+0.660(11)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Mu-X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2008Py02/1978Vu01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46 Pd 106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12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2+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-0.51(7)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1973Ho05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46 Pd 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23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2+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-0.58(4)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1978Ar07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46 Pd 110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46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2+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-0.47(3)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1976Li19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  <a:tr h="167268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3" marR="8363" marT="836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3" marR="8363" marT="8363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54868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Format of </a:t>
            </a:r>
            <a:r>
              <a:rPr lang="en-US" dirty="0" err="1" smtClean="0"/>
              <a:t>Quadrupole</a:t>
            </a:r>
            <a:r>
              <a:rPr lang="en-US" dirty="0" smtClean="0"/>
              <a:t> Reference Value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6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 will see completion of this Table, but there are some disappointing features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Pyykko’s</a:t>
            </a:r>
            <a:r>
              <a:rPr lang="en-US" dirty="0" smtClean="0"/>
              <a:t> best </a:t>
            </a:r>
            <a:r>
              <a:rPr lang="en-US" dirty="0" err="1" smtClean="0"/>
              <a:t>efg’s</a:t>
            </a:r>
            <a:r>
              <a:rPr lang="en-US" dirty="0" smtClean="0"/>
              <a:t> are for some elements still disappointingly inaccurate. These include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Pm</a:t>
            </a:r>
            <a:r>
              <a:rPr lang="en-US" dirty="0"/>
              <a:t> </a:t>
            </a:r>
            <a:r>
              <a:rPr lang="en-US" dirty="0" smtClean="0"/>
              <a:t> 27%, </a:t>
            </a:r>
            <a:r>
              <a:rPr lang="en-US" dirty="0" err="1" smtClean="0"/>
              <a:t>Pb</a:t>
            </a:r>
            <a:r>
              <a:rPr lang="en-US" dirty="0" smtClean="0"/>
              <a:t> 61% and </a:t>
            </a:r>
            <a:r>
              <a:rPr lang="en-US" dirty="0" err="1" smtClean="0"/>
              <a:t>Rn</a:t>
            </a:r>
            <a:r>
              <a:rPr lang="en-US" dirty="0" smtClean="0"/>
              <a:t> 10%</a:t>
            </a:r>
          </a:p>
          <a:p>
            <a:endParaRPr lang="en-US" dirty="0"/>
          </a:p>
          <a:p>
            <a:r>
              <a:rPr lang="en-US" dirty="0" smtClean="0"/>
              <a:t>For others Pyykko makes no recommendation and he and I are in correspondence  as to the best way ahead. Setting up a new a-priori calculation can take months or more and is not undertaken unless there is a proven need – usually NOT to establish nuclear Q values!</a:t>
            </a:r>
          </a:p>
          <a:p>
            <a:endParaRPr lang="en-US" dirty="0"/>
          </a:p>
          <a:p>
            <a:r>
              <a:rPr lang="en-US" dirty="0" smtClean="0"/>
              <a:t>The difficulty is not only the absence of a high quality </a:t>
            </a:r>
            <a:r>
              <a:rPr lang="en-US" dirty="0" err="1" smtClean="0"/>
              <a:t>efg</a:t>
            </a:r>
            <a:r>
              <a:rPr lang="en-US" dirty="0" smtClean="0"/>
              <a:t> estimation, but also the problem of setting an error on whatever has been used</a:t>
            </a:r>
          </a:p>
          <a:p>
            <a:endParaRPr lang="en-US" dirty="0"/>
          </a:p>
          <a:p>
            <a:r>
              <a:rPr lang="en-US" dirty="0" smtClean="0"/>
              <a:t>The problem elements are </a:t>
            </a:r>
            <a:r>
              <a:rPr lang="en-US" dirty="0" err="1"/>
              <a:t>Te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, Tm , W, </a:t>
            </a:r>
            <a:r>
              <a:rPr lang="en-US" dirty="0" err="1"/>
              <a:t>Pt</a:t>
            </a:r>
            <a:r>
              <a:rPr lang="en-US" dirty="0"/>
              <a:t>, </a:t>
            </a:r>
            <a:r>
              <a:rPr lang="en-US" dirty="0" err="1"/>
              <a:t>Tl</a:t>
            </a:r>
            <a:r>
              <a:rPr lang="en-US" dirty="0"/>
              <a:t>, Po, At,  Ra, Cm, </a:t>
            </a:r>
            <a:r>
              <a:rPr lang="en-US" dirty="0" err="1"/>
              <a:t>Bk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13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705178"/>
            <a:ext cx="80648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Conclusions (2011)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Plan of action:</a:t>
            </a:r>
          </a:p>
          <a:p>
            <a:pPr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1. Continue to update </a:t>
            </a:r>
            <a:r>
              <a:rPr lang="en-US" dirty="0" smtClean="0"/>
              <a:t>comprehensive all results  table with new </a:t>
            </a:r>
            <a:r>
              <a:rPr lang="en-US" dirty="0"/>
              <a:t>entries at 12 month</a:t>
            </a:r>
          </a:p>
          <a:p>
            <a:pPr marL="342900" indent="-342900">
              <a:defRPr/>
            </a:pPr>
            <a:r>
              <a:rPr lang="en-US" dirty="0"/>
              <a:t>	intervals. </a:t>
            </a:r>
            <a:r>
              <a:rPr lang="en-US" dirty="0">
                <a:solidFill>
                  <a:srgbClr val="FF0000"/>
                </a:solidFill>
              </a:rPr>
              <a:t>Publish update frequency ---- 3 to 5 years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defRPr/>
            </a:pPr>
            <a:r>
              <a:rPr lang="en-US" b="1" dirty="0" smtClean="0">
                <a:solidFill>
                  <a:srgbClr val="00B050"/>
                </a:solidFill>
              </a:rPr>
              <a:t>Latest published version is INDC(NDS)-0594 April 2011:</a:t>
            </a:r>
          </a:p>
          <a:p>
            <a:pPr marL="342900" indent="-342900">
              <a:defRPr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more up to date available from NJS on application</a:t>
            </a:r>
            <a:endParaRPr lang="en-US" b="1" dirty="0">
              <a:solidFill>
                <a:srgbClr val="00B050"/>
              </a:solidFill>
            </a:endParaRPr>
          </a:p>
          <a:p>
            <a:pPr marL="342900" indent="-342900">
              <a:defRPr/>
            </a:pPr>
            <a:endParaRPr lang="en-US" dirty="0"/>
          </a:p>
          <a:p>
            <a:pPr marL="457200" indent="-457200">
              <a:buFontTx/>
              <a:buAutoNum type="arabicPeriod" startAt="2"/>
              <a:defRPr/>
            </a:pPr>
            <a:r>
              <a:rPr lang="en-US" dirty="0"/>
              <a:t>Attack need for recommended </a:t>
            </a:r>
            <a:r>
              <a:rPr lang="en-US" dirty="0" smtClean="0"/>
              <a:t>mu and Q values </a:t>
            </a:r>
            <a:r>
              <a:rPr lang="en-US" dirty="0"/>
              <a:t>by </a:t>
            </a:r>
          </a:p>
          <a:p>
            <a:pPr marL="457200" indent="-457200">
              <a:defRPr/>
            </a:pPr>
            <a:r>
              <a:rPr lang="en-US" dirty="0"/>
              <a:t>	a)	review of standards, followed </a:t>
            </a:r>
            <a:r>
              <a:rPr lang="en-US" dirty="0" smtClean="0"/>
              <a:t>by</a:t>
            </a:r>
            <a:endParaRPr lang="en-US" dirty="0"/>
          </a:p>
          <a:p>
            <a:pPr marL="457200" indent="-457200">
              <a:defRPr/>
            </a:pPr>
            <a:r>
              <a:rPr lang="en-US" dirty="0"/>
              <a:t>	b)  appropriate reanalysis in the light of revised   </a:t>
            </a:r>
          </a:p>
          <a:p>
            <a:pPr marL="457200" indent="-457200">
              <a:defRPr/>
            </a:pPr>
            <a:r>
              <a:rPr lang="en-US" dirty="0"/>
              <a:t>           standards – including Fuller listings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defRPr/>
            </a:pPr>
            <a:r>
              <a:rPr lang="en-US" dirty="0"/>
              <a:t>	c)  averaging of results to obtain ‘best values</a:t>
            </a:r>
            <a:r>
              <a:rPr lang="en-US" dirty="0" smtClean="0"/>
              <a:t>’.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2013 Item 1	</a:t>
            </a:r>
            <a:r>
              <a:rPr lang="en-US" sz="2400" b="1" dirty="0" smtClean="0">
                <a:solidFill>
                  <a:srgbClr val="FF0000"/>
                </a:solidFill>
              </a:rPr>
              <a:t>done as proposed</a:t>
            </a:r>
          </a:p>
          <a:p>
            <a:pPr lvl="1">
              <a:defRPr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smtClean="0">
                <a:solidFill>
                  <a:srgbClr val="00B050"/>
                </a:solidFill>
              </a:rPr>
              <a:t>Item 2  </a:t>
            </a:r>
            <a:r>
              <a:rPr lang="en-US" sz="2400" b="1" dirty="0" smtClean="0">
                <a:solidFill>
                  <a:srgbClr val="FF0000"/>
                </a:solidFill>
              </a:rPr>
              <a:t>	on track for Q’s and planned to follow 			for </a:t>
            </a:r>
            <a:r>
              <a:rPr lang="en-US" sz="2400" b="1" dirty="0" err="1" smtClean="0">
                <a:solidFill>
                  <a:srgbClr val="FF0000"/>
                </a:solidFill>
              </a:rPr>
              <a:t>mu’s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lain" startAt="2013"/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NJS available for direct consultation: n.stone@physics.ox.ac.uk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" y="-14808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Examples related to </a:t>
            </a:r>
            <a:r>
              <a:rPr lang="en-US" b="1" dirty="0">
                <a:solidFill>
                  <a:srgbClr val="009900"/>
                </a:solidFill>
              </a:rPr>
              <a:t>recent (since ~ 2000) atomic </a:t>
            </a:r>
            <a:r>
              <a:rPr lang="en-US" b="1" dirty="0" err="1">
                <a:solidFill>
                  <a:srgbClr val="009900"/>
                </a:solidFill>
              </a:rPr>
              <a:t>efg</a:t>
            </a:r>
            <a:r>
              <a:rPr lang="en-US" b="1" dirty="0">
                <a:solidFill>
                  <a:srgbClr val="009900"/>
                </a:solidFill>
              </a:rPr>
              <a:t> calculations</a:t>
            </a:r>
          </a:p>
          <a:p>
            <a:endParaRPr lang="en-US" b="1" dirty="0"/>
          </a:p>
          <a:p>
            <a:r>
              <a:rPr lang="en-US" b="1" dirty="0"/>
              <a:t>		Table entries		Atomic  </a:t>
            </a:r>
            <a:r>
              <a:rPr lang="en-US" b="1" dirty="0" err="1"/>
              <a:t>efg</a:t>
            </a:r>
            <a:r>
              <a:rPr lang="en-US" b="1" dirty="0"/>
              <a:t> results</a:t>
            </a:r>
          </a:p>
          <a:p>
            <a:endParaRPr lang="en-US" dirty="0"/>
          </a:p>
          <a:p>
            <a:r>
              <a:rPr lang="en-US" b="1" baseline="30000" dirty="0"/>
              <a:t>14</a:t>
            </a:r>
            <a:r>
              <a:rPr lang="en-US" b="1" dirty="0"/>
              <a:t>N</a:t>
            </a:r>
            <a:r>
              <a:rPr lang="en-US" sz="1200" b="1" dirty="0"/>
              <a:t>		+0.02001(10)			+0.02044(3)		</a:t>
            </a:r>
            <a:r>
              <a:rPr lang="en-US" b="1" dirty="0">
                <a:solidFill>
                  <a:srgbClr val="FF0000"/>
                </a:solidFill>
              </a:rPr>
              <a:t>+2%,</a:t>
            </a:r>
            <a:r>
              <a:rPr lang="en-US" sz="1200" b="1" dirty="0">
                <a:solidFill>
                  <a:srgbClr val="FF0000"/>
                </a:solidFill>
              </a:rPr>
              <a:t> error down</a:t>
            </a:r>
            <a:endParaRPr lang="en-US" sz="1200" b="1" dirty="0"/>
          </a:p>
          <a:p>
            <a:endParaRPr lang="en-US" sz="1200" b="1" dirty="0"/>
          </a:p>
          <a:p>
            <a:r>
              <a:rPr lang="en-US" b="1" baseline="30000" dirty="0"/>
              <a:t>19</a:t>
            </a:r>
            <a:r>
              <a:rPr lang="en-US" b="1" dirty="0"/>
              <a:t>F (197 </a:t>
            </a:r>
            <a:r>
              <a:rPr lang="en-US" b="1" dirty="0" err="1"/>
              <a:t>keV</a:t>
            </a:r>
            <a:r>
              <a:rPr lang="en-US" b="1" dirty="0"/>
              <a:t>)</a:t>
            </a:r>
            <a:r>
              <a:rPr lang="en-US" sz="1200" b="1" dirty="0"/>
              <a:t>	-0.121(5) [also -0.072(4)		-0.0942(9)		</a:t>
            </a:r>
            <a:r>
              <a:rPr lang="en-US" b="1" dirty="0">
                <a:solidFill>
                  <a:srgbClr val="0070C0"/>
                </a:solidFill>
              </a:rPr>
              <a:t>-21 or +31%</a:t>
            </a:r>
            <a:r>
              <a:rPr lang="en-US" sz="1200" b="1" dirty="0">
                <a:solidFill>
                  <a:srgbClr val="0070C0"/>
                </a:solidFill>
              </a:rPr>
              <a:t> </a:t>
            </a:r>
          </a:p>
          <a:p>
            <a:endParaRPr lang="en-US" sz="1200" b="1" dirty="0"/>
          </a:p>
          <a:p>
            <a:r>
              <a:rPr lang="en-US" b="1" baseline="30000" dirty="0"/>
              <a:t>27</a:t>
            </a:r>
            <a:r>
              <a:rPr lang="en-US" b="1" dirty="0"/>
              <a:t>Al</a:t>
            </a:r>
            <a:r>
              <a:rPr lang="en-US" sz="1200" b="1" dirty="0"/>
              <a:t>	Mu-X	+0.150(6)			+0.146.6(10)		</a:t>
            </a:r>
            <a:r>
              <a:rPr lang="en-US" sz="1200" b="1" dirty="0">
                <a:solidFill>
                  <a:srgbClr val="FF0000"/>
                </a:solidFill>
              </a:rPr>
              <a:t>error down</a:t>
            </a:r>
          </a:p>
          <a:p>
            <a:endParaRPr lang="en-US" sz="1200" b="1" dirty="0"/>
          </a:p>
          <a:p>
            <a:r>
              <a:rPr lang="en-US" b="1" baseline="30000" dirty="0"/>
              <a:t>49</a:t>
            </a:r>
            <a:r>
              <a:rPr lang="en-US" b="1" dirty="0"/>
              <a:t>Ti</a:t>
            </a:r>
            <a:r>
              <a:rPr lang="en-US" sz="1200" b="1" dirty="0"/>
              <a:t>	+0.24(1) and +0.324(3)			+0.247(11)		</a:t>
            </a:r>
            <a:r>
              <a:rPr lang="en-US" b="1" dirty="0">
                <a:solidFill>
                  <a:srgbClr val="0070C0"/>
                </a:solidFill>
              </a:rPr>
              <a:t>-31%</a:t>
            </a:r>
          </a:p>
          <a:p>
            <a:endParaRPr lang="en-US" sz="1200" b="1" dirty="0"/>
          </a:p>
          <a:p>
            <a:r>
              <a:rPr lang="en-US" b="1" baseline="30000" dirty="0"/>
              <a:t>63</a:t>
            </a:r>
            <a:r>
              <a:rPr lang="en-US" b="1" dirty="0"/>
              <a:t>Cu</a:t>
            </a:r>
            <a:r>
              <a:rPr lang="en-US" sz="1200" b="1" dirty="0"/>
              <a:t>	Mu-X  	-0.220(15)			-0.211(4) 		</a:t>
            </a:r>
            <a:r>
              <a:rPr lang="en-US" b="1" dirty="0">
                <a:solidFill>
                  <a:srgbClr val="FF0000"/>
                </a:solidFill>
              </a:rPr>
              <a:t>-4% </a:t>
            </a:r>
            <a:r>
              <a:rPr lang="en-US" sz="1200" b="1" dirty="0">
                <a:solidFill>
                  <a:srgbClr val="FF0000"/>
                </a:solidFill>
              </a:rPr>
              <a:t>error down</a:t>
            </a:r>
            <a:r>
              <a:rPr lang="en-US" sz="1200" b="1" dirty="0"/>
              <a:t>			</a:t>
            </a:r>
          </a:p>
          <a:p>
            <a:r>
              <a:rPr lang="en-US" b="1" baseline="30000" dirty="0"/>
              <a:t>69</a:t>
            </a:r>
            <a:r>
              <a:rPr lang="en-US" b="1" dirty="0"/>
              <a:t>Ga</a:t>
            </a:r>
            <a:r>
              <a:rPr lang="en-US" sz="1200" b="1" dirty="0"/>
              <a:t>	+0.1650(8) and +0.171(11)			+173(3)	</a:t>
            </a:r>
            <a:r>
              <a:rPr lang="en-US" b="1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+1 or 5%,  </a:t>
            </a:r>
            <a:r>
              <a:rPr lang="en-US" sz="1200" b="1" dirty="0">
                <a:solidFill>
                  <a:srgbClr val="FF0000"/>
                </a:solidFill>
              </a:rPr>
              <a:t>error down</a:t>
            </a:r>
            <a:endParaRPr lang="en-US" sz="1200" b="1" dirty="0"/>
          </a:p>
          <a:p>
            <a:endParaRPr lang="en-US" sz="1200" b="1" dirty="0"/>
          </a:p>
          <a:p>
            <a:r>
              <a:rPr lang="en-US" b="1" baseline="30000" dirty="0"/>
              <a:t>73</a:t>
            </a:r>
            <a:r>
              <a:rPr lang="en-US" b="1" dirty="0"/>
              <a:t>Ge</a:t>
            </a:r>
            <a:r>
              <a:rPr lang="en-US" sz="1200" b="1" dirty="0"/>
              <a:t>		-0.17(3)			-0.196(6)		</a:t>
            </a:r>
            <a:r>
              <a:rPr lang="en-US" b="1" dirty="0">
                <a:solidFill>
                  <a:srgbClr val="0070C0"/>
                </a:solidFill>
              </a:rPr>
              <a:t>+15%</a:t>
            </a:r>
          </a:p>
          <a:p>
            <a:endParaRPr lang="en-US" sz="1200" b="1" dirty="0"/>
          </a:p>
          <a:p>
            <a:r>
              <a:rPr lang="en-US" b="1" baseline="30000" dirty="0"/>
              <a:t>81</a:t>
            </a:r>
            <a:r>
              <a:rPr lang="en-US" b="1" dirty="0"/>
              <a:t>Br</a:t>
            </a:r>
            <a:r>
              <a:rPr lang="en-US" sz="1200" b="1" dirty="0"/>
              <a:t>	+0.254(6) and +0.276(4)			+0.261.5(2.5)		</a:t>
            </a:r>
            <a:r>
              <a:rPr lang="en-US" b="1" dirty="0">
                <a:solidFill>
                  <a:srgbClr val="FF0000"/>
                </a:solidFill>
              </a:rPr>
              <a:t>+3% or -5.5%</a:t>
            </a:r>
            <a:endParaRPr lang="en-US" b="1" dirty="0"/>
          </a:p>
          <a:p>
            <a:endParaRPr lang="en-US" sz="1200" b="1" dirty="0"/>
          </a:p>
          <a:p>
            <a:r>
              <a:rPr lang="en-US" b="1" baseline="30000" dirty="0"/>
              <a:t>91</a:t>
            </a:r>
            <a:r>
              <a:rPr lang="en-US" b="1" dirty="0"/>
              <a:t>Zr</a:t>
            </a:r>
            <a:r>
              <a:rPr lang="en-US" sz="1200" b="1" dirty="0"/>
              <a:t>	-0.206(10) and -0.257(13)			-0.176(3)	                </a:t>
            </a:r>
            <a:r>
              <a:rPr lang="en-US" b="1" dirty="0">
                <a:solidFill>
                  <a:srgbClr val="0070C0"/>
                </a:solidFill>
              </a:rPr>
              <a:t>-15% or -32% </a:t>
            </a:r>
            <a:endParaRPr lang="en-US" b="1" dirty="0"/>
          </a:p>
          <a:p>
            <a:endParaRPr lang="en-US" sz="1200" b="1" dirty="0"/>
          </a:p>
          <a:p>
            <a:r>
              <a:rPr lang="en-US" b="1" baseline="30000" dirty="0"/>
              <a:t>121</a:t>
            </a:r>
            <a:r>
              <a:rPr lang="en-US" b="1" dirty="0"/>
              <a:t>Sb</a:t>
            </a:r>
            <a:r>
              <a:rPr lang="en-US" sz="1200" b="1" dirty="0"/>
              <a:t>		-0.360(40)			-0.556(24)		</a:t>
            </a:r>
            <a:r>
              <a:rPr lang="en-US" b="1" dirty="0">
                <a:solidFill>
                  <a:srgbClr val="0070C0"/>
                </a:solidFill>
              </a:rPr>
              <a:t>+54% </a:t>
            </a:r>
            <a:endParaRPr lang="en-US" b="1" dirty="0"/>
          </a:p>
          <a:p>
            <a:r>
              <a:rPr lang="en-US" sz="1200" b="1" dirty="0"/>
              <a:t>			</a:t>
            </a:r>
            <a:r>
              <a:rPr lang="en-US" sz="1200" b="1" dirty="0" err="1"/>
              <a:t>N.B.also</a:t>
            </a:r>
            <a:r>
              <a:rPr lang="en-US" sz="1200" b="1" dirty="0"/>
              <a:t> ‘solid state’ </a:t>
            </a:r>
            <a:r>
              <a:rPr lang="en-US" sz="1200" b="1" dirty="0" err="1"/>
              <a:t>calc</a:t>
            </a:r>
            <a:r>
              <a:rPr lang="en-US" sz="1200" b="1" dirty="0"/>
              <a:t> -0.669(15)		</a:t>
            </a:r>
            <a:r>
              <a:rPr lang="en-US" sz="1200" b="1" dirty="0">
                <a:solidFill>
                  <a:srgbClr val="FF0000"/>
                </a:solidFill>
              </a:rPr>
              <a:t>even larger</a:t>
            </a:r>
          </a:p>
          <a:p>
            <a:endParaRPr lang="en-US" sz="1200" b="1" baseline="30000" dirty="0">
              <a:solidFill>
                <a:schemeClr val="tx2"/>
              </a:solidFill>
            </a:endParaRP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b="1" baseline="30000" dirty="0">
                <a:solidFill>
                  <a:schemeClr val="tx2"/>
                </a:solidFill>
              </a:rPr>
              <a:t>131</a:t>
            </a:r>
            <a:r>
              <a:rPr lang="en-US" b="1" dirty="0">
                <a:solidFill>
                  <a:schemeClr val="tx2"/>
                </a:solidFill>
              </a:rPr>
              <a:t>Xe</a:t>
            </a:r>
            <a:r>
              <a:rPr lang="en-US" sz="1200" b="1" dirty="0">
                <a:solidFill>
                  <a:schemeClr val="tx2"/>
                </a:solidFill>
              </a:rPr>
              <a:t>		-0.120(12) and better		-0.117(6)		</a:t>
            </a:r>
            <a:r>
              <a:rPr lang="en-US" sz="1200" b="1" dirty="0">
                <a:solidFill>
                  <a:srgbClr val="FF0000"/>
                </a:solidFill>
              </a:rPr>
              <a:t>good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Pb</a:t>
            </a:r>
            <a:r>
              <a:rPr lang="en-US" sz="1200" b="1" dirty="0">
                <a:solidFill>
                  <a:srgbClr val="FF0000"/>
                </a:solidFill>
              </a:rPr>
              <a:t>	</a:t>
            </a:r>
            <a:r>
              <a:rPr lang="en-US" sz="1400" b="1" dirty="0">
                <a:solidFill>
                  <a:srgbClr val="FF0000"/>
                </a:solidFill>
              </a:rPr>
              <a:t>No </a:t>
            </a:r>
            <a:r>
              <a:rPr lang="en-US" sz="1400" b="1" dirty="0" err="1">
                <a:solidFill>
                  <a:srgbClr val="FF0000"/>
                </a:solidFill>
              </a:rPr>
              <a:t>muonic</a:t>
            </a:r>
            <a:r>
              <a:rPr lang="en-US" sz="1400" b="1" dirty="0">
                <a:solidFill>
                  <a:srgbClr val="FF0000"/>
                </a:solidFill>
              </a:rPr>
              <a:t> data: Q’s related to B(E2) in 4027 </a:t>
            </a:r>
            <a:r>
              <a:rPr lang="en-US" sz="1400" b="1" dirty="0" err="1">
                <a:solidFill>
                  <a:srgbClr val="FF0000"/>
                </a:solidFill>
              </a:rPr>
              <a:t>keV</a:t>
            </a:r>
            <a:r>
              <a:rPr lang="en-US" sz="1400" b="1" dirty="0">
                <a:solidFill>
                  <a:srgbClr val="FF0000"/>
                </a:solidFill>
              </a:rPr>
              <a:t> trans in 206Pb</a:t>
            </a:r>
            <a:r>
              <a:rPr lang="en-US" sz="1400" b="1" dirty="0">
                <a:solidFill>
                  <a:srgbClr val="009900"/>
                </a:solidFill>
              </a:rPr>
              <a:t>.[1979-2004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04856" cy="68604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en-US" sz="1800" b="1" dirty="0" smtClean="0">
                <a:solidFill>
                  <a:srgbClr val="FF0000"/>
                </a:solidFill>
              </a:rPr>
              <a:t>Update of the General Table </a:t>
            </a:r>
            <a:r>
              <a:rPr lang="en-US" sz="1800" dirty="0" smtClean="0"/>
              <a:t>– involvement now more than 15 years.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Done </a:t>
            </a:r>
            <a:r>
              <a:rPr lang="en-US" sz="1800" smtClean="0"/>
              <a:t>for 2010/11 and 2011/12 </a:t>
            </a:r>
            <a:r>
              <a:rPr lang="en-US" sz="1800" dirty="0" smtClean="0"/>
              <a:t>ongoing </a:t>
            </a:r>
            <a:r>
              <a:rPr lang="en-US" sz="1800" smtClean="0"/>
              <a:t>for 2012/13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    6192 line spreadsheet – new entries ~ 80/year 03-09 – more 2010 </a:t>
            </a:r>
            <a:r>
              <a:rPr lang="en-US" sz="1800" dirty="0"/>
              <a:t>(</a:t>
            </a:r>
            <a:r>
              <a:rPr lang="en-US" sz="1800" dirty="0" smtClean="0"/>
              <a:t>fewer 2011)</a:t>
            </a:r>
          </a:p>
          <a:p>
            <a:pPr marL="0" indent="0">
              <a:buNone/>
            </a:pP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00B050"/>
                </a:solidFill>
              </a:rPr>
              <a:t>Magnetic Moments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Results of interest since 2011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</a:t>
            </a:r>
            <a:r>
              <a:rPr lang="en-US" sz="1600" dirty="0" err="1" smtClean="0"/>
              <a:t>Sc</a:t>
            </a:r>
            <a:r>
              <a:rPr lang="en-US" sz="1600" dirty="0" smtClean="0"/>
              <a:t> isotopes across the f</a:t>
            </a:r>
            <a:r>
              <a:rPr lang="en-US" sz="1600" baseline="-25000" dirty="0" smtClean="0"/>
              <a:t>7/2</a:t>
            </a:r>
            <a:r>
              <a:rPr lang="en-US" sz="1600" dirty="0" smtClean="0"/>
              <a:t> neutron shell and f</a:t>
            </a:r>
            <a:r>
              <a:rPr lang="en-US" sz="1600" baseline="-25000" dirty="0" smtClean="0"/>
              <a:t>7/2</a:t>
            </a:r>
            <a:r>
              <a:rPr lang="en-US" sz="1600" dirty="0" smtClean="0"/>
              <a:t> proton 	shell filling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Sn</a:t>
            </a:r>
            <a:r>
              <a:rPr lang="en-US" sz="1600" dirty="0" smtClean="0"/>
              <a:t> and </a:t>
            </a:r>
            <a:r>
              <a:rPr lang="en-US" sz="1600" dirty="0" err="1" smtClean="0"/>
              <a:t>Te</a:t>
            </a:r>
            <a:r>
              <a:rPr lang="en-US" sz="1600" dirty="0" smtClean="0"/>
              <a:t>: 2+ state g-factors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Ti 9/2+ hyperfine anomaly corrections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New methods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1600" dirty="0" smtClean="0"/>
              <a:t>HVTF on </a:t>
            </a:r>
            <a:r>
              <a:rPr lang="en-US" sz="1600" baseline="30000" dirty="0" smtClean="0"/>
              <a:t>72</a:t>
            </a:r>
            <a:r>
              <a:rPr lang="en-US" sz="1600" dirty="0" smtClean="0"/>
              <a:t>Zn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Paul trap laser spectroscopy in </a:t>
            </a:r>
            <a:r>
              <a:rPr lang="en-US" sz="1600" baseline="30000" dirty="0" smtClean="0"/>
              <a:t>229</a:t>
            </a:r>
            <a:r>
              <a:rPr lang="en-US" sz="1600" dirty="0" smtClean="0"/>
              <a:t>Th</a:t>
            </a:r>
          </a:p>
          <a:p>
            <a:pPr marL="0" indent="0">
              <a:buNone/>
            </a:pPr>
            <a:r>
              <a:rPr lang="en-US" sz="2000" baseline="30000" dirty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A problem case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1600" dirty="0" smtClean="0"/>
              <a:t>Reported -4 nm moment in </a:t>
            </a:r>
            <a:r>
              <a:rPr lang="en-US" sz="1600" baseline="30000" dirty="0" smtClean="0"/>
              <a:t>72</a:t>
            </a:r>
            <a:r>
              <a:rPr lang="en-US" sz="1600" dirty="0" smtClean="0"/>
              <a:t>As 8+ state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1800" b="1" dirty="0" err="1" smtClean="0">
                <a:solidFill>
                  <a:srgbClr val="00B050"/>
                </a:solidFill>
              </a:rPr>
              <a:t>Quadrupole</a:t>
            </a:r>
            <a:r>
              <a:rPr lang="en-US" sz="1800" b="1" dirty="0" smtClean="0">
                <a:solidFill>
                  <a:srgbClr val="00B050"/>
                </a:solidFill>
              </a:rPr>
              <a:t> Moments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Status of the  new Recommended </a:t>
            </a:r>
            <a:r>
              <a:rPr lang="en-US" sz="1800" b="1" dirty="0">
                <a:solidFill>
                  <a:srgbClr val="0070C0"/>
                </a:solidFill>
              </a:rPr>
              <a:t>V</a:t>
            </a:r>
            <a:r>
              <a:rPr lang="en-US" sz="1800" b="1" dirty="0" smtClean="0">
                <a:solidFill>
                  <a:srgbClr val="0070C0"/>
                </a:solidFill>
              </a:rPr>
              <a:t>alue Table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Major changes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Problem elements</a:t>
            </a:r>
          </a:p>
          <a:p>
            <a:pPr marL="0" indent="0">
              <a:buNone/>
            </a:pPr>
            <a:r>
              <a:rPr lang="en-US" sz="1800" dirty="0" smtClean="0"/>
              <a:t>      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69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5902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moment results 1. 	</a:t>
            </a:r>
            <a:r>
              <a:rPr lang="en-US" b="1" dirty="0" smtClean="0">
                <a:solidFill>
                  <a:srgbClr val="00B050"/>
                </a:solidFill>
              </a:rPr>
              <a:t>Scandium Ground States</a:t>
            </a:r>
          </a:p>
          <a:p>
            <a:endParaRPr lang="en-US" b="1" dirty="0"/>
          </a:p>
          <a:p>
            <a:r>
              <a:rPr lang="en-US" b="1" dirty="0" smtClean="0"/>
              <a:t>M</a:t>
            </a:r>
            <a:r>
              <a:rPr lang="en-US" b="1" dirty="0"/>
              <a:t>. </a:t>
            </a:r>
            <a:r>
              <a:rPr lang="en-US" b="1" dirty="0" err="1"/>
              <a:t>Avgoulea</a:t>
            </a:r>
            <a:r>
              <a:rPr lang="en-US" b="1" dirty="0"/>
              <a:t> et al J </a:t>
            </a:r>
            <a:r>
              <a:rPr lang="en-US" b="1" dirty="0" err="1"/>
              <a:t>Phys</a:t>
            </a:r>
            <a:r>
              <a:rPr lang="en-US" b="1" dirty="0"/>
              <a:t> G 38 025104 (2011) 		</a:t>
            </a:r>
            <a:r>
              <a:rPr lang="en-US" b="1" dirty="0" smtClean="0"/>
              <a:t>2011Av01</a:t>
            </a:r>
          </a:p>
          <a:p>
            <a:endParaRPr lang="en-US" dirty="0"/>
          </a:p>
          <a:p>
            <a:r>
              <a:rPr lang="en-US" baseline="30000" dirty="0"/>
              <a:t>43,45</a:t>
            </a:r>
            <a:r>
              <a:rPr lang="en-US" dirty="0"/>
              <a:t>Sc 7/2- </a:t>
            </a:r>
            <a:r>
              <a:rPr lang="en-US" dirty="0" smtClean="0"/>
              <a:t>ground  </a:t>
            </a:r>
            <a:r>
              <a:rPr lang="en-US" dirty="0"/>
              <a:t>states, </a:t>
            </a:r>
            <a:r>
              <a:rPr lang="en-US" baseline="30000" dirty="0"/>
              <a:t>44,46</a:t>
            </a:r>
            <a:r>
              <a:rPr lang="en-US" dirty="0"/>
              <a:t>Sc odd-odd ground states and isomers in </a:t>
            </a:r>
            <a:r>
              <a:rPr lang="en-US" baseline="30000" dirty="0"/>
              <a:t>44,45</a:t>
            </a:r>
            <a:r>
              <a:rPr lang="en-US" dirty="0"/>
              <a:t>Sc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Standard </a:t>
            </a:r>
            <a:r>
              <a:rPr lang="en-US" b="1" dirty="0">
                <a:solidFill>
                  <a:srgbClr val="FF0000"/>
                </a:solidFill>
              </a:rPr>
              <a:t>laser spectroscopy </a:t>
            </a:r>
            <a:r>
              <a:rPr lang="en-US" b="1" dirty="0" smtClean="0">
                <a:solidFill>
                  <a:srgbClr val="FF0000"/>
                </a:solidFill>
              </a:rPr>
              <a:t>at </a:t>
            </a:r>
            <a:r>
              <a:rPr lang="en-US" b="1" dirty="0" err="1" smtClean="0">
                <a:solidFill>
                  <a:srgbClr val="FF0000"/>
                </a:solidFill>
              </a:rPr>
              <a:t>Jyvaskylla</a:t>
            </a:r>
            <a:r>
              <a:rPr lang="en-US" b="1" dirty="0" smtClean="0">
                <a:solidFill>
                  <a:srgbClr val="FF0000"/>
                </a:solidFill>
              </a:rPr>
              <a:t> with </a:t>
            </a:r>
            <a:r>
              <a:rPr lang="en-US" b="1" dirty="0">
                <a:solidFill>
                  <a:srgbClr val="FF0000"/>
                </a:solidFill>
              </a:rPr>
              <a:t>improved </a:t>
            </a:r>
            <a:r>
              <a:rPr lang="en-US" b="1" dirty="0" err="1">
                <a:solidFill>
                  <a:srgbClr val="FF0000"/>
                </a:solidFill>
              </a:rPr>
              <a:t>Sc</a:t>
            </a:r>
            <a:r>
              <a:rPr lang="en-US" b="1" dirty="0">
                <a:solidFill>
                  <a:srgbClr val="FF0000"/>
                </a:solidFill>
              </a:rPr>
              <a:t> yields from IGISOL </a:t>
            </a:r>
            <a:r>
              <a:rPr lang="en-US" b="1" dirty="0" smtClean="0">
                <a:solidFill>
                  <a:srgbClr val="FF0000"/>
                </a:solidFill>
              </a:rPr>
              <a:t>system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53" y="1697558"/>
            <a:ext cx="4571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3284984"/>
            <a:ext cx="5406553" cy="252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3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4" y="1809750"/>
            <a:ext cx="977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260648"/>
            <a:ext cx="770485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T.Ohtsubo</a:t>
            </a:r>
            <a:r>
              <a:rPr lang="en-US" b="1" dirty="0"/>
              <a:t> et al PRL 109 032504 (2012) 		</a:t>
            </a:r>
            <a:r>
              <a:rPr lang="en-US" b="1" dirty="0" smtClean="0"/>
              <a:t>2012Oh01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>
                <a:solidFill>
                  <a:srgbClr val="0070C0"/>
                </a:solidFill>
              </a:rPr>
              <a:t>NMR on-line at </a:t>
            </a:r>
            <a:r>
              <a:rPr lang="en-US" b="1" dirty="0" smtClean="0">
                <a:solidFill>
                  <a:srgbClr val="0070C0"/>
                </a:solidFill>
              </a:rPr>
              <a:t>Nicole Facility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Isolde</a:t>
            </a:r>
            <a:r>
              <a:rPr lang="en-US" b="1" dirty="0" smtClean="0">
                <a:solidFill>
                  <a:srgbClr val="0070C0"/>
                </a:solidFill>
              </a:rPr>
              <a:t> CERN     </a:t>
            </a:r>
            <a:r>
              <a:rPr lang="en-US" b="1" baseline="30000" dirty="0" smtClean="0">
                <a:solidFill>
                  <a:srgbClr val="0070C0"/>
                </a:solidFill>
              </a:rPr>
              <a:t>49</a:t>
            </a:r>
            <a:r>
              <a:rPr lang="en-US" b="1" dirty="0" smtClean="0">
                <a:solidFill>
                  <a:srgbClr val="0070C0"/>
                </a:solidFill>
              </a:rPr>
              <a:t>Sc ground state</a:t>
            </a:r>
          </a:p>
          <a:p>
            <a:endParaRPr lang="en-US" dirty="0"/>
          </a:p>
          <a:p>
            <a:r>
              <a:rPr lang="en-US" sz="1400" b="1" dirty="0" smtClean="0">
                <a:solidFill>
                  <a:srgbClr val="FF0000"/>
                </a:solidFill>
              </a:rPr>
              <a:t>Shows </a:t>
            </a:r>
            <a:r>
              <a:rPr lang="en-US" sz="1400" b="1" dirty="0">
                <a:solidFill>
                  <a:srgbClr val="FF0000"/>
                </a:solidFill>
              </a:rPr>
              <a:t>complete sequence of  </a:t>
            </a:r>
            <a:r>
              <a:rPr lang="en-US" sz="1400" b="1" dirty="0" smtClean="0">
                <a:solidFill>
                  <a:srgbClr val="FF0000"/>
                </a:solidFill>
              </a:rPr>
              <a:t>single  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7/2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proton </a:t>
            </a:r>
            <a:r>
              <a:rPr lang="en-US" sz="1400" b="1" dirty="0" smtClean="0">
                <a:solidFill>
                  <a:srgbClr val="FF0000"/>
                </a:solidFill>
              </a:rPr>
              <a:t>configurations 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from  </a:t>
            </a:r>
            <a:r>
              <a:rPr lang="en-US" sz="1400" b="1" dirty="0">
                <a:solidFill>
                  <a:srgbClr val="FF0000"/>
                </a:solidFill>
              </a:rPr>
              <a:t>zero f</a:t>
            </a:r>
            <a:r>
              <a:rPr lang="en-US" sz="1400" b="1" baseline="-25000" dirty="0">
                <a:solidFill>
                  <a:srgbClr val="FF0000"/>
                </a:solidFill>
              </a:rPr>
              <a:t>7/2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neutrons 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baseline="30000" dirty="0">
                <a:solidFill>
                  <a:srgbClr val="FF0000"/>
                </a:solidFill>
              </a:rPr>
              <a:t>41</a:t>
            </a:r>
            <a:r>
              <a:rPr lang="en-US" sz="1400" b="1" dirty="0">
                <a:solidFill>
                  <a:srgbClr val="FF0000"/>
                </a:solidFill>
              </a:rPr>
              <a:t>Sc)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to </a:t>
            </a:r>
            <a:r>
              <a:rPr lang="en-US" sz="1400" b="1" dirty="0">
                <a:solidFill>
                  <a:srgbClr val="FF0000"/>
                </a:solidFill>
              </a:rPr>
              <a:t>the full 8 f7/2 </a:t>
            </a:r>
            <a:r>
              <a:rPr lang="en-US" sz="1400" b="1" dirty="0" smtClean="0">
                <a:solidFill>
                  <a:srgbClr val="FF0000"/>
                </a:solidFill>
              </a:rPr>
              <a:t>neutrons 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baseline="30000" dirty="0">
                <a:solidFill>
                  <a:srgbClr val="FF0000"/>
                </a:solidFill>
              </a:rPr>
              <a:t>49</a:t>
            </a:r>
            <a:r>
              <a:rPr lang="en-US" sz="1400" b="1" dirty="0">
                <a:solidFill>
                  <a:srgbClr val="FF0000"/>
                </a:solidFill>
              </a:rPr>
              <a:t>Sc)</a:t>
            </a:r>
          </a:p>
          <a:p>
            <a:endParaRPr lang="en-US" sz="1400" dirty="0" smtClean="0"/>
          </a:p>
          <a:p>
            <a:r>
              <a:rPr lang="en-US" sz="1400" dirty="0" smtClean="0"/>
              <a:t>Demonstrating </a:t>
            </a:r>
            <a:r>
              <a:rPr lang="en-US" sz="1400" dirty="0"/>
              <a:t>variation of </a:t>
            </a:r>
            <a:endParaRPr lang="en-US" sz="1400" dirty="0" smtClean="0"/>
          </a:p>
          <a:p>
            <a:r>
              <a:rPr lang="en-US" sz="1400" dirty="0" smtClean="0"/>
              <a:t>configuration </a:t>
            </a:r>
            <a:r>
              <a:rPr lang="en-US" sz="1400" dirty="0"/>
              <a:t>mixing across </a:t>
            </a:r>
            <a:endParaRPr lang="en-US" sz="1400" dirty="0" smtClean="0"/>
          </a:p>
          <a:p>
            <a:r>
              <a:rPr lang="en-US" sz="1400" dirty="0" smtClean="0"/>
              <a:t>neutron </a:t>
            </a:r>
            <a:r>
              <a:rPr lang="en-US" sz="1400" dirty="0"/>
              <a:t> </a:t>
            </a:r>
            <a:r>
              <a:rPr lang="en-US" sz="1400" dirty="0" smtClean="0"/>
              <a:t>subshell  filling </a:t>
            </a:r>
          </a:p>
          <a:p>
            <a:r>
              <a:rPr lang="en-US" sz="1400" dirty="0"/>
              <a:t>w</a:t>
            </a:r>
            <a:r>
              <a:rPr lang="en-US" sz="1400" dirty="0" smtClean="0"/>
              <a:t>ith respect to </a:t>
            </a:r>
            <a:r>
              <a:rPr lang="en-US" sz="1400" dirty="0"/>
              <a:t>Schmidt </a:t>
            </a:r>
            <a:r>
              <a:rPr lang="en-US" sz="1400" dirty="0" smtClean="0"/>
              <a:t>limit.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b="1" dirty="0" smtClean="0">
                <a:solidFill>
                  <a:srgbClr val="FF0000"/>
                </a:solidFill>
              </a:rPr>
              <a:t>Also </a:t>
            </a:r>
            <a:r>
              <a:rPr lang="en-US" sz="1400" b="1" dirty="0">
                <a:solidFill>
                  <a:srgbClr val="FF0000"/>
                </a:solidFill>
              </a:rPr>
              <a:t>completes sequence of odd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numbers </a:t>
            </a:r>
            <a:r>
              <a:rPr lang="en-US" sz="1400" b="1" dirty="0">
                <a:solidFill>
                  <a:srgbClr val="FF0000"/>
                </a:solidFill>
              </a:rPr>
              <a:t>of  </a:t>
            </a:r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7/2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protons all with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full </a:t>
            </a:r>
            <a:r>
              <a:rPr lang="en-US" sz="1400" b="1" dirty="0">
                <a:solidFill>
                  <a:srgbClr val="FF0000"/>
                </a:solidFill>
              </a:rPr>
              <a:t>f</a:t>
            </a:r>
            <a:r>
              <a:rPr lang="en-US" sz="1400" b="1" baseline="-25000" dirty="0">
                <a:solidFill>
                  <a:srgbClr val="FF0000"/>
                </a:solidFill>
              </a:rPr>
              <a:t>7/2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neutron subshell  from </a:t>
            </a:r>
          </a:p>
          <a:p>
            <a:r>
              <a:rPr lang="en-US" sz="1400" b="1" baseline="30000" dirty="0" smtClean="0">
                <a:solidFill>
                  <a:srgbClr val="FF0000"/>
                </a:solidFill>
              </a:rPr>
              <a:t>49</a:t>
            </a:r>
            <a:r>
              <a:rPr lang="en-US" sz="1400" b="1" dirty="0" smtClean="0">
                <a:solidFill>
                  <a:srgbClr val="FF0000"/>
                </a:solidFill>
              </a:rPr>
              <a:t>Sc </a:t>
            </a:r>
            <a:r>
              <a:rPr lang="en-US" sz="1400" b="1" dirty="0">
                <a:solidFill>
                  <a:srgbClr val="FF0000"/>
                </a:solidFill>
              </a:rPr>
              <a:t>to </a:t>
            </a:r>
            <a:r>
              <a:rPr lang="en-US" sz="1400" b="1" baseline="30000" dirty="0">
                <a:solidFill>
                  <a:srgbClr val="FF0000"/>
                </a:solidFill>
              </a:rPr>
              <a:t>55</a:t>
            </a:r>
            <a:r>
              <a:rPr lang="en-US" sz="1400" b="1" dirty="0">
                <a:solidFill>
                  <a:srgbClr val="FF0000"/>
                </a:solidFill>
              </a:rPr>
              <a:t>Co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Red triangles show best available theory : Towner at </a:t>
            </a:r>
            <a:r>
              <a:rPr lang="en-US" b="1" baseline="30000" dirty="0" smtClean="0">
                <a:solidFill>
                  <a:srgbClr val="00B050"/>
                </a:solidFill>
              </a:rPr>
              <a:t>49</a:t>
            </a:r>
            <a:r>
              <a:rPr lang="en-US" b="1" dirty="0" smtClean="0">
                <a:solidFill>
                  <a:srgbClr val="00B050"/>
                </a:solidFill>
              </a:rPr>
              <a:t>Sc and </a:t>
            </a:r>
            <a:r>
              <a:rPr lang="en-US" b="1" dirty="0" err="1" smtClean="0">
                <a:solidFill>
                  <a:srgbClr val="00B050"/>
                </a:solidFill>
              </a:rPr>
              <a:t>Honma</a:t>
            </a:r>
            <a:r>
              <a:rPr lang="en-US" b="1" dirty="0" smtClean="0">
                <a:solidFill>
                  <a:srgbClr val="00B050"/>
                </a:solidFill>
              </a:rPr>
              <a:t> et al . for </a:t>
            </a:r>
            <a:r>
              <a:rPr lang="en-US" b="1" dirty="0" err="1" smtClean="0">
                <a:solidFill>
                  <a:srgbClr val="00B050"/>
                </a:solidFill>
              </a:rPr>
              <a:t>Sc</a:t>
            </a:r>
            <a:r>
              <a:rPr lang="en-US" b="1" dirty="0" smtClean="0">
                <a:solidFill>
                  <a:srgbClr val="00B050"/>
                </a:solidFill>
              </a:rPr>
              <a:t> – Co sequence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60757"/>
            <a:ext cx="4752528" cy="44206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067944" y="3645024"/>
            <a:ext cx="4464496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sz="1400" dirty="0" smtClean="0"/>
              <a:t>f</a:t>
            </a:r>
            <a:r>
              <a:rPr lang="en-US" sz="1400" baseline="-25000" dirty="0" smtClean="0"/>
              <a:t>7/2</a:t>
            </a:r>
            <a:r>
              <a:rPr lang="en-US" sz="1400" dirty="0" smtClean="0"/>
              <a:t> neutrons	                           f</a:t>
            </a:r>
            <a:r>
              <a:rPr lang="en-US" sz="1400" baseline="-25000" dirty="0" smtClean="0"/>
              <a:t>7/2</a:t>
            </a:r>
            <a:r>
              <a:rPr lang="en-US" sz="1400" dirty="0" smtClean="0"/>
              <a:t> protons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93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1015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392389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New moment results 2. 	</a:t>
            </a:r>
            <a:r>
              <a:rPr lang="en-US" b="1" dirty="0" err="1" smtClean="0">
                <a:solidFill>
                  <a:srgbClr val="00B050"/>
                </a:solidFill>
              </a:rPr>
              <a:t>Sn</a:t>
            </a:r>
            <a:r>
              <a:rPr lang="en-US" b="1" dirty="0" smtClean="0">
                <a:solidFill>
                  <a:srgbClr val="00B050"/>
                </a:solidFill>
              </a:rPr>
              <a:t>  First 2</a:t>
            </a:r>
            <a:r>
              <a:rPr lang="en-US" b="1" baseline="30000" dirty="0" smtClean="0">
                <a:solidFill>
                  <a:srgbClr val="00B050"/>
                </a:solidFill>
              </a:rPr>
              <a:t>+</a:t>
            </a:r>
            <a:r>
              <a:rPr lang="en-US" b="1" dirty="0" smtClean="0">
                <a:solidFill>
                  <a:srgbClr val="00B050"/>
                </a:solidFill>
              </a:rPr>
              <a:t> g-factors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980728"/>
            <a:ext cx="806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Sn</a:t>
            </a:r>
            <a:r>
              <a:rPr lang="en-US" dirty="0"/>
              <a:t> 2+ (Walker TF), </a:t>
            </a:r>
            <a:r>
              <a:rPr lang="en-US" dirty="0" err="1" smtClean="0"/>
              <a:t>Kumbartski</a:t>
            </a:r>
            <a:r>
              <a:rPr lang="en-US" dirty="0" smtClean="0"/>
              <a:t> </a:t>
            </a:r>
            <a:r>
              <a:rPr lang="en-US" dirty="0"/>
              <a:t>(TF) and Allmond (RIV</a:t>
            </a:r>
            <a:r>
              <a:rPr lang="en-US" dirty="0" smtClean="0"/>
              <a:t>)] </a:t>
            </a:r>
            <a:r>
              <a:rPr lang="en-US" dirty="0"/>
              <a:t>to be </a:t>
            </a:r>
            <a:r>
              <a:rPr lang="en-US" dirty="0" smtClean="0"/>
              <a:t>published.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Old measurements (Hass 1980) suggested some of the first negative g’s for 2+ states in heavier </a:t>
            </a:r>
            <a:r>
              <a:rPr lang="en-US" b="1" dirty="0" err="1">
                <a:solidFill>
                  <a:srgbClr val="FF0000"/>
                </a:solidFill>
              </a:rPr>
              <a:t>Sn</a:t>
            </a:r>
            <a:r>
              <a:rPr lang="en-US" b="1" dirty="0">
                <a:solidFill>
                  <a:srgbClr val="FF0000"/>
                </a:solidFill>
              </a:rPr>
              <a:t> even-A </a:t>
            </a:r>
            <a:r>
              <a:rPr lang="en-US" b="1" dirty="0" smtClean="0">
                <a:solidFill>
                  <a:srgbClr val="FF0000"/>
                </a:solidFill>
              </a:rPr>
              <a:t>isotopes	</a:t>
            </a:r>
            <a:r>
              <a:rPr lang="en-US" dirty="0" smtClean="0"/>
              <a:t>		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Recent </a:t>
            </a:r>
            <a:r>
              <a:rPr lang="en-US" dirty="0"/>
              <a:t>work </a:t>
            </a:r>
            <a:r>
              <a:rPr lang="en-US" b="1" dirty="0">
                <a:solidFill>
                  <a:srgbClr val="0070C0"/>
                </a:solidFill>
              </a:rPr>
              <a:t>(TF and RIV)  </a:t>
            </a:r>
            <a:r>
              <a:rPr lang="en-US" dirty="0"/>
              <a:t>have </a:t>
            </a:r>
            <a:r>
              <a:rPr lang="en-US" b="1" dirty="0">
                <a:solidFill>
                  <a:srgbClr val="FF0000"/>
                </a:solidFill>
              </a:rPr>
              <a:t>reached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some </a:t>
            </a:r>
            <a:r>
              <a:rPr lang="en-US" b="1" dirty="0">
                <a:solidFill>
                  <a:srgbClr val="FF0000"/>
                </a:solidFill>
              </a:rPr>
              <a:t>kind of consensus</a:t>
            </a:r>
            <a:r>
              <a:rPr lang="en-US" dirty="0"/>
              <a:t>, showing a </a:t>
            </a:r>
            <a:endParaRPr lang="en-US" dirty="0" smtClean="0"/>
          </a:p>
          <a:p>
            <a:r>
              <a:rPr lang="en-US" dirty="0" smtClean="0"/>
              <a:t>steady </a:t>
            </a:r>
            <a:r>
              <a:rPr lang="en-US" dirty="0"/>
              <a:t>fall as A increases</a:t>
            </a:r>
          </a:p>
          <a:p>
            <a:endParaRPr lang="en-US" dirty="0" smtClean="0"/>
          </a:p>
          <a:p>
            <a:r>
              <a:rPr lang="en-US" b="1" dirty="0" smtClean="0"/>
              <a:t>Walker </a:t>
            </a:r>
            <a:r>
              <a:rPr lang="en-US" b="1" dirty="0"/>
              <a:t>et al PR C84 014319 (2011) 2011Wa15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112,114,116,122,124Sn </a:t>
            </a:r>
            <a:r>
              <a:rPr lang="en-US" dirty="0"/>
              <a:t>claim high precision</a:t>
            </a:r>
          </a:p>
          <a:p>
            <a:endParaRPr lang="en-US" dirty="0" smtClean="0"/>
          </a:p>
          <a:p>
            <a:r>
              <a:rPr lang="en-US" b="1" dirty="0" err="1" smtClean="0"/>
              <a:t>Kumbartski</a:t>
            </a:r>
            <a:r>
              <a:rPr lang="en-US" b="1" dirty="0" smtClean="0"/>
              <a:t> </a:t>
            </a:r>
            <a:r>
              <a:rPr lang="en-US" b="1" dirty="0"/>
              <a:t>et al PR C86 034319 (2012) </a:t>
            </a:r>
            <a:endParaRPr lang="en-US" b="1" dirty="0" smtClean="0"/>
          </a:p>
          <a:p>
            <a:r>
              <a:rPr lang="en-US" b="1" dirty="0" smtClean="0"/>
              <a:t>2012Ku14 </a:t>
            </a:r>
            <a:r>
              <a:rPr lang="en-US" dirty="0" smtClean="0"/>
              <a:t>RIB TF method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124,126Sn 126 </a:t>
            </a:r>
            <a:r>
              <a:rPr lang="en-US" dirty="0"/>
              <a:t>definitely negative</a:t>
            </a:r>
          </a:p>
          <a:p>
            <a:endParaRPr lang="en-US" dirty="0" smtClean="0"/>
          </a:p>
          <a:p>
            <a:r>
              <a:rPr lang="en-US" dirty="0" smtClean="0"/>
              <a:t>Allmond </a:t>
            </a:r>
            <a:r>
              <a:rPr lang="en-US" dirty="0"/>
              <a:t>et al – in preparation for PR 2013 			</a:t>
            </a:r>
            <a:endParaRPr lang="en-US" dirty="0" smtClean="0"/>
          </a:p>
          <a:p>
            <a:r>
              <a:rPr lang="en-US" dirty="0" smtClean="0"/>
              <a:t>smaller </a:t>
            </a:r>
            <a:r>
              <a:rPr lang="en-US" dirty="0"/>
              <a:t>errors at 124,126,128Sn by RIV</a:t>
            </a:r>
          </a:p>
          <a:p>
            <a:endParaRPr lang="en-US" dirty="0" smtClean="0"/>
          </a:p>
          <a:p>
            <a:r>
              <a:rPr lang="en-US" b="1" dirty="0">
                <a:solidFill>
                  <a:srgbClr val="00B050"/>
                </a:solidFill>
              </a:rPr>
              <a:t>complex composition of the 2+ </a:t>
            </a:r>
            <a:r>
              <a:rPr lang="en-US" b="1" dirty="0" smtClean="0">
                <a:solidFill>
                  <a:srgbClr val="00B050"/>
                </a:solidFill>
              </a:rPr>
              <a:t>states </a:t>
            </a:r>
            <a:r>
              <a:rPr lang="en-US" b="1" dirty="0">
                <a:solidFill>
                  <a:srgbClr val="00B050"/>
                </a:solidFill>
              </a:rPr>
              <a:t>clearly neutron </a:t>
            </a:r>
            <a:r>
              <a:rPr lang="en-US" b="1" dirty="0" smtClean="0">
                <a:solidFill>
                  <a:srgbClr val="00B050"/>
                </a:solidFill>
              </a:rPr>
              <a:t>dominated at higher N </a:t>
            </a:r>
            <a:r>
              <a:rPr lang="en-US" b="1" dirty="0">
                <a:solidFill>
                  <a:srgbClr val="00B050"/>
                </a:solidFill>
              </a:rPr>
              <a:t>– as expected for </a:t>
            </a:r>
            <a:r>
              <a:rPr lang="en-US" b="1" dirty="0" smtClean="0">
                <a:solidFill>
                  <a:srgbClr val="00B050"/>
                </a:solidFill>
              </a:rPr>
              <a:t>major closed-shell  Z=50 at </a:t>
            </a:r>
            <a:r>
              <a:rPr lang="en-US" b="1" dirty="0" err="1" smtClean="0">
                <a:solidFill>
                  <a:srgbClr val="00B050"/>
                </a:solidFill>
              </a:rPr>
              <a:t>Sn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1200"/>
            <a:ext cx="4211960" cy="3968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1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5868722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New moment results 3. </a:t>
            </a:r>
            <a:r>
              <a:rPr lang="en-US" b="1" dirty="0" smtClean="0">
                <a:solidFill>
                  <a:srgbClr val="00B050"/>
                </a:solidFill>
              </a:rPr>
              <a:t>g-factor of 2+ at closed n shell </a:t>
            </a:r>
            <a:r>
              <a:rPr lang="en-US" b="1" baseline="30000" dirty="0" smtClean="0">
                <a:solidFill>
                  <a:srgbClr val="00B050"/>
                </a:solidFill>
              </a:rPr>
              <a:t>134</a:t>
            </a:r>
            <a:r>
              <a:rPr lang="en-US" b="1" dirty="0" smtClean="0">
                <a:solidFill>
                  <a:srgbClr val="00B050"/>
                </a:solidFill>
              </a:rPr>
              <a:t>Te 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Second radioactive </a:t>
            </a:r>
            <a:r>
              <a:rPr lang="en-US" b="1" dirty="0">
                <a:solidFill>
                  <a:srgbClr val="FF0000"/>
                </a:solidFill>
              </a:rPr>
              <a:t>beam measurement 	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at HRIBF, Oak Ridge National Lab</a:t>
            </a:r>
          </a:p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ollowing </a:t>
            </a:r>
            <a:r>
              <a:rPr lang="en-US" b="1" baseline="30000" dirty="0" smtClean="0">
                <a:solidFill>
                  <a:srgbClr val="FF0000"/>
                </a:solidFill>
              </a:rPr>
              <a:t>132</a:t>
            </a:r>
            <a:r>
              <a:rPr lang="en-US" b="1" dirty="0" smtClean="0">
                <a:solidFill>
                  <a:srgbClr val="FF0000"/>
                </a:solidFill>
              </a:rPr>
              <a:t>Te.</a:t>
            </a:r>
          </a:p>
          <a:p>
            <a:endParaRPr lang="en-US" dirty="0"/>
          </a:p>
          <a:p>
            <a:r>
              <a:rPr lang="en-US" dirty="0" err="1"/>
              <a:t>Stuchbery</a:t>
            </a:r>
            <a:r>
              <a:rPr lang="en-US" dirty="0"/>
              <a:t> et al in preparation – </a:t>
            </a:r>
            <a:endParaRPr lang="en-US" dirty="0" smtClean="0"/>
          </a:p>
          <a:p>
            <a:r>
              <a:rPr lang="en-US" dirty="0" smtClean="0"/>
              <a:t>preliminary </a:t>
            </a:r>
            <a:r>
              <a:rPr lang="en-US" dirty="0"/>
              <a:t>result </a:t>
            </a:r>
            <a:r>
              <a:rPr lang="en-US" b="1" dirty="0" smtClean="0">
                <a:solidFill>
                  <a:srgbClr val="FF0000"/>
                </a:solidFill>
              </a:rPr>
              <a:t>-  shows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sharp rise </a:t>
            </a:r>
            <a:r>
              <a:rPr lang="en-US" b="1" dirty="0">
                <a:solidFill>
                  <a:srgbClr val="FF0000"/>
                </a:solidFill>
              </a:rPr>
              <a:t>in </a:t>
            </a:r>
            <a:r>
              <a:rPr lang="en-US" b="1" dirty="0" smtClean="0">
                <a:solidFill>
                  <a:srgbClr val="FF0000"/>
                </a:solidFill>
              </a:rPr>
              <a:t>g-factor in </a:t>
            </a:r>
            <a:r>
              <a:rPr lang="en-US" b="1" baseline="30000" dirty="0">
                <a:solidFill>
                  <a:srgbClr val="FF0000"/>
                </a:solidFill>
              </a:rPr>
              <a:t>134</a:t>
            </a:r>
            <a:r>
              <a:rPr lang="en-US" b="1" dirty="0">
                <a:solidFill>
                  <a:srgbClr val="FF0000"/>
                </a:solidFill>
              </a:rPr>
              <a:t>Te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as </a:t>
            </a:r>
            <a:r>
              <a:rPr lang="en-US" b="1" dirty="0">
                <a:solidFill>
                  <a:srgbClr val="FF0000"/>
                </a:solidFill>
              </a:rPr>
              <a:t>compared to sequence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of </a:t>
            </a:r>
            <a:r>
              <a:rPr lang="en-US" b="1" dirty="0">
                <a:solidFill>
                  <a:srgbClr val="FF0000"/>
                </a:solidFill>
              </a:rPr>
              <a:t>lower  </a:t>
            </a:r>
            <a:r>
              <a:rPr lang="en-US" b="1" dirty="0" smtClean="0">
                <a:solidFill>
                  <a:srgbClr val="FF0000"/>
                </a:solidFill>
              </a:rPr>
              <a:t>even-even </a:t>
            </a:r>
            <a:r>
              <a:rPr lang="en-US" b="1" dirty="0" err="1" smtClean="0">
                <a:solidFill>
                  <a:srgbClr val="FF0000"/>
                </a:solidFill>
              </a:rPr>
              <a:t>Te</a:t>
            </a:r>
            <a:r>
              <a:rPr lang="en-US" b="1" dirty="0" smtClean="0">
                <a:solidFill>
                  <a:srgbClr val="FF0000"/>
                </a:solidFill>
              </a:rPr>
              <a:t> isotopes.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Several theoretical predictions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w</a:t>
            </a:r>
            <a:r>
              <a:rPr lang="en-US" b="1" dirty="0" smtClean="0">
                <a:solidFill>
                  <a:srgbClr val="FF0000"/>
                </a:solidFill>
              </a:rPr>
              <a:t>hat will be measured in </a:t>
            </a:r>
            <a:r>
              <a:rPr lang="en-US" b="1" baseline="30000" dirty="0" smtClean="0">
                <a:solidFill>
                  <a:srgbClr val="FF0000"/>
                </a:solidFill>
              </a:rPr>
              <a:t>136</a:t>
            </a:r>
            <a:r>
              <a:rPr lang="en-US" b="1" dirty="0" smtClean="0">
                <a:solidFill>
                  <a:srgbClr val="FF0000"/>
                </a:solidFill>
              </a:rPr>
              <a:t>Te ???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08720"/>
            <a:ext cx="432048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04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568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Moment results 4. 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B050"/>
                </a:solidFill>
              </a:rPr>
              <a:t>Tl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Isomers </a:t>
            </a:r>
            <a:r>
              <a:rPr lang="en-US" b="1" dirty="0" smtClean="0">
                <a:solidFill>
                  <a:srgbClr val="00B050"/>
                </a:solidFill>
              </a:rPr>
              <a:t>Hyperfine </a:t>
            </a:r>
            <a:r>
              <a:rPr lang="en-US" b="1" dirty="0">
                <a:solidFill>
                  <a:srgbClr val="00B050"/>
                </a:solidFill>
              </a:rPr>
              <a:t>anomaly</a:t>
            </a:r>
          </a:p>
          <a:p>
            <a:endParaRPr lang="en-US" dirty="0" smtClean="0"/>
          </a:p>
          <a:p>
            <a:r>
              <a:rPr lang="en-US" b="1" dirty="0" err="1" smtClean="0"/>
              <a:t>Barzakh</a:t>
            </a:r>
            <a:r>
              <a:rPr lang="en-US" b="1" dirty="0" smtClean="0"/>
              <a:t> </a:t>
            </a:r>
            <a:r>
              <a:rPr lang="en-US" b="1" dirty="0"/>
              <a:t>et al. </a:t>
            </a:r>
            <a:r>
              <a:rPr lang="en-US" b="1" dirty="0" err="1"/>
              <a:t>Gatchina</a:t>
            </a:r>
            <a:r>
              <a:rPr lang="en-US" b="1" dirty="0"/>
              <a:t> PR C86 014311 (2012</a:t>
            </a:r>
            <a:r>
              <a:rPr lang="en-US" b="1" dirty="0" smtClean="0"/>
              <a:t>)     2012Ba32</a:t>
            </a:r>
          </a:p>
          <a:p>
            <a:endParaRPr lang="en-US" b="1" dirty="0"/>
          </a:p>
          <a:p>
            <a:r>
              <a:rPr lang="en-US" dirty="0"/>
              <a:t>One of </a:t>
            </a:r>
            <a:r>
              <a:rPr lang="en-US" dirty="0" smtClean="0"/>
              <a:t>few </a:t>
            </a:r>
            <a:r>
              <a:rPr lang="en-US" dirty="0"/>
              <a:t>papers to make serious hyperfine anomaly corrections based on </a:t>
            </a:r>
            <a:endParaRPr lang="en-US" dirty="0" smtClean="0"/>
          </a:p>
          <a:p>
            <a:r>
              <a:rPr lang="en-US" dirty="0" smtClean="0"/>
              <a:t>fully </a:t>
            </a:r>
            <a:r>
              <a:rPr lang="en-US" dirty="0"/>
              <a:t>resolved </a:t>
            </a:r>
            <a:r>
              <a:rPr lang="en-US" dirty="0" err="1" smtClean="0"/>
              <a:t>hfs</a:t>
            </a:r>
            <a:r>
              <a:rPr lang="en-US" dirty="0" smtClean="0"/>
              <a:t>.				</a:t>
            </a:r>
          </a:p>
          <a:p>
            <a:r>
              <a:rPr lang="en-US" dirty="0" smtClean="0"/>
              <a:t>Previously only S states measured.</a:t>
            </a:r>
          </a:p>
          <a:p>
            <a:endParaRPr lang="en-US" dirty="0" smtClean="0"/>
          </a:p>
          <a:p>
            <a:r>
              <a:rPr lang="en-US" sz="1600" dirty="0" smtClean="0"/>
              <a:t>New data A </a:t>
            </a:r>
            <a:r>
              <a:rPr lang="en-US" sz="1600" dirty="0"/>
              <a:t>parameters for p</a:t>
            </a:r>
            <a:r>
              <a:rPr lang="en-US" sz="1600" baseline="-25000" dirty="0"/>
              <a:t>1/2</a:t>
            </a:r>
            <a:r>
              <a:rPr lang="en-US" sz="1600" dirty="0"/>
              <a:t> and s</a:t>
            </a:r>
            <a:r>
              <a:rPr lang="en-US" sz="1600" baseline="-25000" dirty="0"/>
              <a:t>1/2</a:t>
            </a:r>
            <a:r>
              <a:rPr lang="en-US" sz="1600" dirty="0"/>
              <a:t> atomic states </a:t>
            </a:r>
            <a:endParaRPr lang="en-US" sz="1600" dirty="0" smtClean="0"/>
          </a:p>
          <a:p>
            <a:r>
              <a:rPr lang="en-US" sz="1600" b="1" dirty="0" smtClean="0">
                <a:solidFill>
                  <a:srgbClr val="0070C0"/>
                </a:solidFill>
              </a:rPr>
              <a:t>(p - </a:t>
            </a:r>
            <a:r>
              <a:rPr lang="en-US" sz="1600" b="1" dirty="0">
                <a:solidFill>
                  <a:srgbClr val="0070C0"/>
                </a:solidFill>
              </a:rPr>
              <a:t>no anomaly 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>
                <a:solidFill>
                  <a:srgbClr val="0070C0"/>
                </a:solidFill>
              </a:rPr>
              <a:t>s – contact term anomaly) 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dirty="0" smtClean="0"/>
              <a:t>found </a:t>
            </a:r>
            <a:r>
              <a:rPr lang="en-US" sz="1600" dirty="0"/>
              <a:t>differences in ratios for two isotopes </a:t>
            </a:r>
            <a:endParaRPr lang="en-US" sz="1600" dirty="0" smtClean="0"/>
          </a:p>
          <a:p>
            <a:r>
              <a:rPr lang="en-US" sz="1600" dirty="0" smtClean="0"/>
              <a:t>at </a:t>
            </a:r>
            <a:r>
              <a:rPr lang="en-US" sz="1600" dirty="0"/>
              <a:t>the 1.3 – 2.0% level with error about </a:t>
            </a:r>
            <a:endParaRPr lang="en-US" sz="1600" dirty="0" smtClean="0"/>
          </a:p>
          <a:p>
            <a:r>
              <a:rPr lang="en-US" sz="1600" dirty="0" smtClean="0"/>
              <a:t>0.6 </a:t>
            </a:r>
            <a:r>
              <a:rPr lang="en-US" sz="1600" dirty="0"/>
              <a:t>– 1.0%. </a:t>
            </a:r>
            <a:endParaRPr lang="en-US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Revised </a:t>
            </a:r>
            <a:r>
              <a:rPr lang="en-US" sz="1600" b="1" dirty="0">
                <a:solidFill>
                  <a:srgbClr val="FF0000"/>
                </a:solidFill>
              </a:rPr>
              <a:t>values have larger errors but </a:t>
            </a:r>
            <a:r>
              <a:rPr lang="en-US" sz="1600" b="1" dirty="0" smtClean="0">
                <a:solidFill>
                  <a:srgbClr val="FF0000"/>
                </a:solidFill>
              </a:rPr>
              <a:t>are 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corrected </a:t>
            </a:r>
            <a:r>
              <a:rPr lang="en-US" sz="1600" b="1" dirty="0">
                <a:solidFill>
                  <a:srgbClr val="FF0000"/>
                </a:solidFill>
              </a:rPr>
              <a:t>e.g. 191m was 3.903(5) now 3.78(2)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64714"/>
            <a:ext cx="3888432" cy="32085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932040" y="4653136"/>
            <a:ext cx="37444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2640"/>
            <a:ext cx="5256584" cy="2275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9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04979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New </a:t>
            </a:r>
            <a:r>
              <a:rPr lang="en-US" b="1" dirty="0" smtClean="0"/>
              <a:t>methods 1.</a:t>
            </a:r>
            <a:r>
              <a:rPr lang="en-US" dirty="0"/>
              <a:t>	</a:t>
            </a:r>
            <a:r>
              <a:rPr lang="en-US" b="1" dirty="0" smtClean="0"/>
              <a:t>HVTF on RIB	 </a:t>
            </a:r>
            <a:r>
              <a:rPr lang="en-US" b="1" dirty="0" err="1"/>
              <a:t>Fiori</a:t>
            </a:r>
            <a:r>
              <a:rPr lang="en-US" b="1" dirty="0"/>
              <a:t> </a:t>
            </a:r>
            <a:r>
              <a:rPr lang="en-US" b="1" baseline="30000" dirty="0"/>
              <a:t>72</a:t>
            </a:r>
            <a:r>
              <a:rPr lang="en-US" b="1" dirty="0"/>
              <a:t>Zn  PR C85 034334 (2012) </a:t>
            </a:r>
            <a:r>
              <a:rPr lang="en-US" b="1" dirty="0" smtClean="0"/>
              <a:t>2012Fi02</a:t>
            </a:r>
          </a:p>
          <a:p>
            <a:endParaRPr lang="en-US" dirty="0"/>
          </a:p>
          <a:p>
            <a:r>
              <a:rPr lang="en-US" dirty="0"/>
              <a:t>TF </a:t>
            </a:r>
            <a:r>
              <a:rPr lang="en-US" dirty="0" smtClean="0"/>
              <a:t>on fragmentation reaction products at the GANIL accelerator, Caen France using </a:t>
            </a:r>
            <a:r>
              <a:rPr lang="en-US" dirty="0"/>
              <a:t>thick </a:t>
            </a:r>
            <a:r>
              <a:rPr lang="en-US" dirty="0" err="1"/>
              <a:t>Gd</a:t>
            </a:r>
            <a:r>
              <a:rPr lang="en-US" dirty="0"/>
              <a:t> </a:t>
            </a:r>
            <a:r>
              <a:rPr lang="en-US" dirty="0" smtClean="0"/>
              <a:t>both as reaction target and precession medium.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igh </a:t>
            </a: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elocity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ransient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ield. 		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Radioactive </a:t>
            </a:r>
            <a:r>
              <a:rPr lang="en-US" b="1" baseline="30000" dirty="0" smtClean="0">
                <a:solidFill>
                  <a:srgbClr val="0070C0"/>
                </a:solidFill>
              </a:rPr>
              <a:t>72</a:t>
            </a:r>
            <a:r>
              <a:rPr lang="en-US" b="1" dirty="0" smtClean="0">
                <a:solidFill>
                  <a:srgbClr val="0070C0"/>
                </a:solidFill>
              </a:rPr>
              <a:t>Zn beam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Wide </a:t>
            </a:r>
            <a:r>
              <a:rPr lang="en-US" b="1" dirty="0">
                <a:solidFill>
                  <a:srgbClr val="FF0000"/>
                </a:solidFill>
              </a:rPr>
              <a:t>range of velocity </a:t>
            </a:r>
            <a:r>
              <a:rPr lang="en-US" dirty="0"/>
              <a:t>as ions slow in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arget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r>
              <a:rPr lang="en-US" dirty="0" smtClean="0"/>
              <a:t>/v</a:t>
            </a:r>
            <a:r>
              <a:rPr lang="en-US" baseline="-25000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~ </a:t>
            </a:r>
            <a:r>
              <a:rPr lang="en-US" dirty="0" smtClean="0"/>
              <a:t>0.7). </a:t>
            </a:r>
          </a:p>
          <a:p>
            <a:r>
              <a:rPr lang="en-US" dirty="0" smtClean="0"/>
              <a:t>Assumed </a:t>
            </a:r>
            <a:r>
              <a:rPr lang="en-US" dirty="0"/>
              <a:t>precession due to k shell e’s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although average field found </a:t>
            </a:r>
            <a:r>
              <a:rPr lang="en-US" b="1" dirty="0">
                <a:solidFill>
                  <a:srgbClr val="FF0000"/>
                </a:solidFill>
              </a:rPr>
              <a:t>was much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 than </a:t>
            </a:r>
            <a:r>
              <a:rPr lang="en-US" dirty="0"/>
              <a:t>this would </a:t>
            </a:r>
            <a:r>
              <a:rPr lang="en-US" dirty="0" smtClean="0"/>
              <a:t>give.  </a:t>
            </a:r>
          </a:p>
          <a:p>
            <a:r>
              <a:rPr lang="en-US" dirty="0" smtClean="0"/>
              <a:t>Calibrated </a:t>
            </a:r>
            <a:r>
              <a:rPr lang="en-US" dirty="0"/>
              <a:t>dependence (Fig </a:t>
            </a:r>
            <a:r>
              <a:rPr lang="en-US" dirty="0" smtClean="0"/>
              <a:t> shown) </a:t>
            </a:r>
            <a:r>
              <a:rPr lang="en-US" dirty="0"/>
              <a:t>was used </a:t>
            </a:r>
            <a:endParaRPr lang="en-US" dirty="0" smtClean="0"/>
          </a:p>
          <a:p>
            <a:r>
              <a:rPr lang="en-US" dirty="0" smtClean="0"/>
              <a:t>to extract </a:t>
            </a:r>
            <a:r>
              <a:rPr lang="en-US" b="1" dirty="0" smtClean="0">
                <a:solidFill>
                  <a:srgbClr val="FF0000"/>
                </a:solidFill>
              </a:rPr>
              <a:t>Is probability result:  </a:t>
            </a:r>
            <a:r>
              <a:rPr lang="en-US" b="1" dirty="0">
                <a:solidFill>
                  <a:srgbClr val="FF0000"/>
                </a:solidFill>
              </a:rPr>
              <a:t>~ 0.001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which </a:t>
            </a:r>
            <a:r>
              <a:rPr lang="en-US" b="1" dirty="0">
                <a:solidFill>
                  <a:srgbClr val="FF0000"/>
                </a:solidFill>
              </a:rPr>
              <a:t>limits </a:t>
            </a:r>
            <a:r>
              <a:rPr lang="en-US" b="1" dirty="0" smtClean="0">
                <a:solidFill>
                  <a:srgbClr val="FF0000"/>
                </a:solidFill>
              </a:rPr>
              <a:t>method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Found </a:t>
            </a:r>
            <a:r>
              <a:rPr lang="en-US" dirty="0"/>
              <a:t>also that </a:t>
            </a:r>
            <a:r>
              <a:rPr lang="en-US" b="1" dirty="0">
                <a:solidFill>
                  <a:srgbClr val="FF0000"/>
                </a:solidFill>
              </a:rPr>
              <a:t>RIV reduced </a:t>
            </a:r>
            <a:r>
              <a:rPr lang="en-US" b="1" dirty="0" smtClean="0">
                <a:solidFill>
                  <a:srgbClr val="FF0000"/>
                </a:solidFill>
              </a:rPr>
              <a:t>anisotropy</a:t>
            </a:r>
          </a:p>
          <a:p>
            <a:r>
              <a:rPr lang="en-US" dirty="0" smtClean="0"/>
              <a:t>so precession angle measurement </a:t>
            </a:r>
          </a:p>
          <a:p>
            <a:r>
              <a:rPr lang="en-US" dirty="0"/>
              <a:t>w</a:t>
            </a:r>
            <a:r>
              <a:rPr lang="en-US" dirty="0" smtClean="0"/>
              <a:t>as made harder </a:t>
            </a:r>
            <a:r>
              <a:rPr lang="en-US" dirty="0"/>
              <a:t>by factor 3 (G2 ~ 0.6</a:t>
            </a:r>
            <a:r>
              <a:rPr lang="en-US" dirty="0" smtClean="0"/>
              <a:t>).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despite problems, f</a:t>
            </a:r>
            <a:r>
              <a:rPr lang="en-US" sz="2400" b="1" dirty="0" smtClean="0">
                <a:solidFill>
                  <a:srgbClr val="00B050"/>
                </a:solidFill>
              </a:rPr>
              <a:t>ound </a:t>
            </a:r>
            <a:r>
              <a:rPr lang="en-US" sz="2400" b="1" dirty="0" smtClean="0">
                <a:solidFill>
                  <a:srgbClr val="00B050"/>
                </a:solidFill>
              </a:rPr>
              <a:t>g(2+) </a:t>
            </a:r>
            <a:r>
              <a:rPr lang="en-US" sz="2400" b="1" baseline="30000" dirty="0">
                <a:solidFill>
                  <a:srgbClr val="00B050"/>
                </a:solidFill>
              </a:rPr>
              <a:t>72</a:t>
            </a:r>
            <a:r>
              <a:rPr lang="en-US" sz="2400" b="1" dirty="0">
                <a:solidFill>
                  <a:srgbClr val="00B050"/>
                </a:solidFill>
              </a:rPr>
              <a:t>Zn </a:t>
            </a:r>
            <a:r>
              <a:rPr lang="en-US" sz="2400" b="1" dirty="0" smtClean="0">
                <a:solidFill>
                  <a:srgbClr val="00B050"/>
                </a:solidFill>
              </a:rPr>
              <a:t>  +</a:t>
            </a:r>
            <a:r>
              <a:rPr lang="en-US" sz="2400" b="1" dirty="0">
                <a:solidFill>
                  <a:srgbClr val="00B050"/>
                </a:solidFill>
              </a:rPr>
              <a:t>0.18(17) 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880" y="1454258"/>
            <a:ext cx="4896544" cy="4567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283968" y="4941168"/>
            <a:ext cx="460851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937703" cy="89562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New methods 2.	Laser Spectroscopy in Paul Trap</a:t>
            </a:r>
          </a:p>
          <a:p>
            <a:endParaRPr lang="en-US" b="1" dirty="0"/>
          </a:p>
          <a:p>
            <a:r>
              <a:rPr lang="en-US" b="1" dirty="0"/>
              <a:t>Laser spec in Paul trap  –  </a:t>
            </a:r>
            <a:r>
              <a:rPr lang="en-US" b="1" dirty="0" err="1"/>
              <a:t>C.J.Campbell</a:t>
            </a:r>
            <a:r>
              <a:rPr lang="en-US" b="1" dirty="0"/>
              <a:t> et al PRL 106 223001 (2011)      2011Ca17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Included </a:t>
            </a:r>
            <a:r>
              <a:rPr lang="en-US" dirty="0"/>
              <a:t>since it’s a fantastic experiment! Ions held in a Paul trap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 </a:t>
            </a:r>
            <a:r>
              <a:rPr lang="en-US" dirty="0"/>
              <a:t>laser cooled so that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ions </a:t>
            </a:r>
            <a:r>
              <a:rPr lang="en-US" dirty="0">
                <a:solidFill>
                  <a:srgbClr val="FF0000"/>
                </a:solidFill>
              </a:rPr>
              <a:t>‘</a:t>
            </a:r>
            <a:r>
              <a:rPr lang="en-US" dirty="0" err="1">
                <a:solidFill>
                  <a:srgbClr val="FF0000"/>
                </a:solidFill>
              </a:rPr>
              <a:t>crystallise</a:t>
            </a:r>
            <a:r>
              <a:rPr lang="en-US" dirty="0">
                <a:solidFill>
                  <a:srgbClr val="FF0000"/>
                </a:solidFill>
              </a:rPr>
              <a:t>’ in a regular layout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Can be held  </a:t>
            </a:r>
            <a:r>
              <a:rPr lang="en-US" dirty="0" smtClean="0"/>
              <a:t>like </a:t>
            </a:r>
            <a:r>
              <a:rPr lang="en-US" dirty="0"/>
              <a:t>this for ~ </a:t>
            </a:r>
            <a:r>
              <a:rPr lang="en-US" dirty="0">
                <a:solidFill>
                  <a:srgbClr val="FF0000"/>
                </a:solidFill>
              </a:rPr>
              <a:t>1 hour</a:t>
            </a:r>
            <a:r>
              <a:rPr lang="en-US" dirty="0"/>
              <a:t>. </a:t>
            </a:r>
          </a:p>
          <a:p>
            <a:r>
              <a:rPr lang="en-US" dirty="0" smtClean="0"/>
              <a:t>					</a:t>
            </a:r>
          </a:p>
          <a:p>
            <a:r>
              <a:rPr lang="en-US" dirty="0" smtClean="0"/>
              <a:t>Further </a:t>
            </a:r>
            <a:r>
              <a:rPr lang="en-US" dirty="0"/>
              <a:t>cooled to tens of </a:t>
            </a:r>
            <a:r>
              <a:rPr lang="en-US" dirty="0" err="1" smtClean="0">
                <a:solidFill>
                  <a:srgbClr val="FF0000"/>
                </a:solidFill>
              </a:rPr>
              <a:t>mK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temperatures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reduce Doppler broadening.</a:t>
            </a:r>
          </a:p>
          <a:p>
            <a:endParaRPr lang="en-US" dirty="0"/>
          </a:p>
          <a:p>
            <a:r>
              <a:rPr lang="en-US" dirty="0" smtClean="0"/>
              <a:t>Fully resolved laser </a:t>
            </a:r>
            <a:r>
              <a:rPr lang="en-US" dirty="0"/>
              <a:t>HFI measurements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>
                <a:solidFill>
                  <a:srgbClr val="FF0000"/>
                </a:solidFill>
              </a:rPr>
              <a:t>A SINGLE ION </a:t>
            </a:r>
            <a:r>
              <a:rPr lang="en-US" dirty="0" smtClean="0">
                <a:solidFill>
                  <a:srgbClr val="FF0000"/>
                </a:solidFill>
              </a:rPr>
              <a:t>WITHIN </a:t>
            </a:r>
            <a:r>
              <a:rPr lang="en-US" dirty="0">
                <a:solidFill>
                  <a:srgbClr val="FF0000"/>
                </a:solidFill>
              </a:rPr>
              <a:t>THE LINEAR CHAIN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gave </a:t>
            </a:r>
            <a:r>
              <a:rPr lang="en-US" dirty="0"/>
              <a:t>A and B </a:t>
            </a:r>
            <a:r>
              <a:rPr lang="en-US" dirty="0" err="1"/>
              <a:t>hfs</a:t>
            </a:r>
            <a:r>
              <a:rPr lang="en-US" dirty="0"/>
              <a:t> </a:t>
            </a:r>
            <a:r>
              <a:rPr lang="en-US" dirty="0" smtClean="0"/>
              <a:t>coefficients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Existing calculations </a:t>
            </a:r>
            <a:r>
              <a:rPr lang="en-US" dirty="0"/>
              <a:t>of electronic  B </a:t>
            </a:r>
            <a:endParaRPr lang="en-US" dirty="0" smtClean="0"/>
          </a:p>
          <a:p>
            <a:r>
              <a:rPr lang="en-US" dirty="0" smtClean="0"/>
              <a:t>give </a:t>
            </a:r>
            <a:r>
              <a:rPr lang="en-US" b="1" dirty="0" smtClean="0">
                <a:solidFill>
                  <a:srgbClr val="FF0000"/>
                </a:solidFill>
              </a:rPr>
              <a:t>Q </a:t>
            </a:r>
            <a:r>
              <a:rPr lang="en-US" b="1" baseline="30000" dirty="0" smtClean="0">
                <a:solidFill>
                  <a:srgbClr val="FF0000"/>
                </a:solidFill>
              </a:rPr>
              <a:t>229</a:t>
            </a:r>
            <a:r>
              <a:rPr lang="en-US" b="1" dirty="0" smtClean="0">
                <a:solidFill>
                  <a:srgbClr val="FF0000"/>
                </a:solidFill>
              </a:rPr>
              <a:t>Th </a:t>
            </a:r>
            <a:r>
              <a:rPr lang="en-US" b="1" dirty="0">
                <a:solidFill>
                  <a:srgbClr val="FF0000"/>
                </a:solidFill>
              </a:rPr>
              <a:t>3.11(16) </a:t>
            </a:r>
            <a:r>
              <a:rPr lang="en-US" b="1" dirty="0" err="1">
                <a:solidFill>
                  <a:srgbClr val="FF0000"/>
                </a:solidFill>
              </a:rPr>
              <a:t>eb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– </a:t>
            </a:r>
            <a:r>
              <a:rPr lang="en-US" dirty="0"/>
              <a:t>compare previous 3.15(3</a:t>
            </a:r>
            <a:r>
              <a:rPr lang="en-US" dirty="0" smtClean="0"/>
              <a:t>) </a:t>
            </a:r>
            <a:r>
              <a:rPr lang="en-US" dirty="0" err="1" smtClean="0"/>
              <a:t>eb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b="1" dirty="0">
                <a:solidFill>
                  <a:srgbClr val="00B050"/>
                </a:solidFill>
              </a:rPr>
              <a:t>Real interest of experiment is precise study of the 7.6(5) </a:t>
            </a:r>
            <a:r>
              <a:rPr lang="en-US" b="1" dirty="0" err="1">
                <a:solidFill>
                  <a:srgbClr val="00B050"/>
                </a:solidFill>
              </a:rPr>
              <a:t>eV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isomer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for </a:t>
            </a:r>
            <a:r>
              <a:rPr lang="en-US" b="1" dirty="0">
                <a:solidFill>
                  <a:srgbClr val="00B050"/>
                </a:solidFill>
              </a:rPr>
              <a:t>atomic clock </a:t>
            </a:r>
            <a:r>
              <a:rPr lang="en-US" b="1" dirty="0" smtClean="0">
                <a:solidFill>
                  <a:srgbClr val="00B050"/>
                </a:solidFill>
              </a:rPr>
              <a:t>purposes. 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Real interest of experiment is precise study of the 7.6(5) </a:t>
            </a:r>
            <a:r>
              <a:rPr lang="en-US" dirty="0" err="1"/>
              <a:t>eV</a:t>
            </a:r>
            <a:r>
              <a:rPr lang="en-US" dirty="0"/>
              <a:t> isomer for atomic clock purposes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3744416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076056" y="4202326"/>
            <a:ext cx="388843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       Lowest panel RHS shows line of 4 229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ions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5646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651</Words>
  <Application>Microsoft Office PowerPoint</Application>
  <PresentationFormat>On-screen Show (4:3)</PresentationFormat>
  <Paragraphs>331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Horizontal evaluation: Nuclear Magnetic Dipole and Electric Quadrupole Moments Recent activity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evaluation: Nuclear Magnetic Dipole and Electric Quadrupole Moments Recent activity</dc:title>
  <dc:creator>Nick</dc:creator>
  <cp:lastModifiedBy>Nick</cp:lastModifiedBy>
  <cp:revision>37</cp:revision>
  <dcterms:created xsi:type="dcterms:W3CDTF">2013-01-21T16:33:57Z</dcterms:created>
  <dcterms:modified xsi:type="dcterms:W3CDTF">2013-01-28T14:26:46Z</dcterms:modified>
</cp:coreProperties>
</file>